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5" r:id="rId1"/>
  </p:sldMasterIdLst>
  <p:notesMasterIdLst>
    <p:notesMasterId r:id="rId55"/>
  </p:notesMasterIdLst>
  <p:sldIdLst>
    <p:sldId id="278" r:id="rId2"/>
    <p:sldId id="281" r:id="rId3"/>
    <p:sldId id="259" r:id="rId4"/>
    <p:sldId id="295" r:id="rId5"/>
    <p:sldId id="294" r:id="rId6"/>
    <p:sldId id="296" r:id="rId7"/>
    <p:sldId id="297" r:id="rId8"/>
    <p:sldId id="286" r:id="rId9"/>
    <p:sldId id="279" r:id="rId10"/>
    <p:sldId id="299" r:id="rId11"/>
    <p:sldId id="310" r:id="rId12"/>
    <p:sldId id="298" r:id="rId13"/>
    <p:sldId id="280" r:id="rId14"/>
    <p:sldId id="302" r:id="rId15"/>
    <p:sldId id="274" r:id="rId16"/>
    <p:sldId id="273" r:id="rId17"/>
    <p:sldId id="285" r:id="rId18"/>
    <p:sldId id="283" r:id="rId19"/>
    <p:sldId id="272" r:id="rId20"/>
    <p:sldId id="284" r:id="rId21"/>
    <p:sldId id="271" r:id="rId22"/>
    <p:sldId id="300" r:id="rId23"/>
    <p:sldId id="306" r:id="rId24"/>
    <p:sldId id="289" r:id="rId25"/>
    <p:sldId id="292" r:id="rId26"/>
    <p:sldId id="287" r:id="rId27"/>
    <p:sldId id="290" r:id="rId28"/>
    <p:sldId id="288" r:id="rId29"/>
    <p:sldId id="313" r:id="rId30"/>
    <p:sldId id="311" r:id="rId31"/>
    <p:sldId id="312" r:id="rId32"/>
    <p:sldId id="315" r:id="rId33"/>
    <p:sldId id="316" r:id="rId34"/>
    <p:sldId id="314" r:id="rId35"/>
    <p:sldId id="303" r:id="rId36"/>
    <p:sldId id="304" r:id="rId37"/>
    <p:sldId id="305" r:id="rId38"/>
    <p:sldId id="317" r:id="rId39"/>
    <p:sldId id="301" r:id="rId40"/>
    <p:sldId id="269" r:id="rId41"/>
    <p:sldId id="268" r:id="rId42"/>
    <p:sldId id="308" r:id="rId43"/>
    <p:sldId id="262" r:id="rId44"/>
    <p:sldId id="275" r:id="rId45"/>
    <p:sldId id="270" r:id="rId46"/>
    <p:sldId id="267" r:id="rId47"/>
    <p:sldId id="309" r:id="rId48"/>
    <p:sldId id="263" r:id="rId49"/>
    <p:sldId id="293" r:id="rId50"/>
    <p:sldId id="258" r:id="rId51"/>
    <p:sldId id="261" r:id="rId52"/>
    <p:sldId id="256" r:id="rId53"/>
    <p:sldId id="257"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8479"/>
  </p:normalViewPr>
  <p:slideViewPr>
    <p:cSldViewPr snapToGrid="0" snapToObjects="1">
      <p:cViewPr varScale="1">
        <p:scale>
          <a:sx n="99" d="100"/>
          <a:sy n="99" d="100"/>
        </p:scale>
        <p:origin x="10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Book5"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5"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5"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dirty="0"/>
              <a:t>Growth</a:t>
            </a:r>
            <a:r>
              <a:rPr lang="en-US" baseline="0" dirty="0"/>
              <a:t> - Online Store Sales</a:t>
            </a:r>
            <a:r>
              <a:rPr lang="en-US" dirty="0"/>
              <a:t> </a:t>
            </a:r>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tx>
            <c:strRef>
              <c:f>Sheet2!$E$5</c:f>
              <c:strCache>
                <c:ptCount val="1"/>
                <c:pt idx="0">
                  <c:v>Growth </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Sheet2!$D$6:$D$10</c:f>
              <c:numCache>
                <c:formatCode>General</c:formatCode>
                <c:ptCount val="5"/>
                <c:pt idx="0">
                  <c:v>2015</c:v>
                </c:pt>
                <c:pt idx="1">
                  <c:v>2016</c:v>
                </c:pt>
                <c:pt idx="2">
                  <c:v>2017</c:v>
                </c:pt>
                <c:pt idx="3">
                  <c:v>2018</c:v>
                </c:pt>
                <c:pt idx="4">
                  <c:v>2019</c:v>
                </c:pt>
              </c:numCache>
            </c:numRef>
          </c:cat>
          <c:val>
            <c:numRef>
              <c:f>Sheet2!$E$6:$E$10</c:f>
              <c:numCache>
                <c:formatCode>0%</c:formatCode>
                <c:ptCount val="5"/>
                <c:pt idx="0">
                  <c:v>0.12188001751569105</c:v>
                </c:pt>
                <c:pt idx="1">
                  <c:v>0.18956544366380443</c:v>
                </c:pt>
                <c:pt idx="2">
                  <c:v>0.18505960844361791</c:v>
                </c:pt>
                <c:pt idx="3">
                  <c:v>0.23664051684356269</c:v>
                </c:pt>
                <c:pt idx="4">
                  <c:v>5.4183147996119042E-2</c:v>
                </c:pt>
              </c:numCache>
            </c:numRef>
          </c:val>
          <c:extLst>
            <c:ext xmlns:c16="http://schemas.microsoft.com/office/drawing/2014/chart" uri="{C3380CC4-5D6E-409C-BE32-E72D297353CC}">
              <c16:uniqueId val="{00000000-9786-7248-BB9B-9EBBA9F90C31}"/>
            </c:ext>
          </c:extLst>
        </c:ser>
        <c:dLbls>
          <c:dLblPos val="inEnd"/>
          <c:showLegendKey val="0"/>
          <c:showVal val="1"/>
          <c:showCatName val="0"/>
          <c:showSerName val="0"/>
          <c:showPercent val="0"/>
          <c:showBubbleSize val="0"/>
        </c:dLbls>
        <c:gapWidth val="41"/>
        <c:axId val="770985200"/>
        <c:axId val="744006064"/>
      </c:barChart>
      <c:catAx>
        <c:axId val="7709852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744006064"/>
        <c:crosses val="autoZero"/>
        <c:auto val="1"/>
        <c:lblAlgn val="ctr"/>
        <c:lblOffset val="100"/>
        <c:noMultiLvlLbl val="0"/>
      </c:catAx>
      <c:valAx>
        <c:axId val="744006064"/>
        <c:scaling>
          <c:orientation val="minMax"/>
        </c:scaling>
        <c:delete val="1"/>
        <c:axPos val="l"/>
        <c:numFmt formatCode="0%" sourceLinked="1"/>
        <c:majorTickMark val="none"/>
        <c:minorTickMark val="none"/>
        <c:tickLblPos val="nextTo"/>
        <c:crossAx val="770985200"/>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dirty="0"/>
              <a:t>Growth - 3rd Party Sales</a:t>
            </a:r>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Sheet2!$D$15:$D$19</c:f>
              <c:numCache>
                <c:formatCode>General</c:formatCode>
                <c:ptCount val="5"/>
                <c:pt idx="0">
                  <c:v>2015</c:v>
                </c:pt>
                <c:pt idx="1">
                  <c:v>2016</c:v>
                </c:pt>
                <c:pt idx="2">
                  <c:v>2017</c:v>
                </c:pt>
                <c:pt idx="3">
                  <c:v>2018</c:v>
                </c:pt>
                <c:pt idx="4">
                  <c:v>2019</c:v>
                </c:pt>
              </c:numCache>
            </c:numRef>
          </c:cat>
          <c:val>
            <c:numRef>
              <c:f>Sheet2!$E$15:$E$19</c:f>
              <c:numCache>
                <c:formatCode>0%</c:formatCode>
                <c:ptCount val="5"/>
                <c:pt idx="0">
                  <c:v>0.36936170212765956</c:v>
                </c:pt>
                <c:pt idx="1">
                  <c:v>0.42883778744561829</c:v>
                </c:pt>
                <c:pt idx="2">
                  <c:v>0.38668986515876475</c:v>
                </c:pt>
                <c:pt idx="3">
                  <c:v>0.34096612296110418</c:v>
                </c:pt>
                <c:pt idx="4">
                  <c:v>0.25754385964912274</c:v>
                </c:pt>
              </c:numCache>
            </c:numRef>
          </c:val>
          <c:extLst>
            <c:ext xmlns:c16="http://schemas.microsoft.com/office/drawing/2014/chart" uri="{C3380CC4-5D6E-409C-BE32-E72D297353CC}">
              <c16:uniqueId val="{00000000-3A76-4A4B-8403-3ABCEB94AA65}"/>
            </c:ext>
          </c:extLst>
        </c:ser>
        <c:dLbls>
          <c:dLblPos val="inEnd"/>
          <c:showLegendKey val="0"/>
          <c:showVal val="1"/>
          <c:showCatName val="0"/>
          <c:showSerName val="0"/>
          <c:showPercent val="0"/>
          <c:showBubbleSize val="0"/>
        </c:dLbls>
        <c:gapWidth val="41"/>
        <c:axId val="2031430623"/>
        <c:axId val="2031598543"/>
      </c:barChart>
      <c:catAx>
        <c:axId val="20314306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2031598543"/>
        <c:crosses val="autoZero"/>
        <c:auto val="1"/>
        <c:lblAlgn val="ctr"/>
        <c:lblOffset val="100"/>
        <c:noMultiLvlLbl val="0"/>
      </c:catAx>
      <c:valAx>
        <c:axId val="2031598543"/>
        <c:scaling>
          <c:orientation val="minMax"/>
        </c:scaling>
        <c:delete val="1"/>
        <c:axPos val="l"/>
        <c:numFmt formatCode="0%" sourceLinked="1"/>
        <c:majorTickMark val="none"/>
        <c:minorTickMark val="none"/>
        <c:tickLblPos val="nextTo"/>
        <c:crossAx val="2031430623"/>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Lending as a Percent</a:t>
            </a:r>
            <a:r>
              <a:rPr lang="en-US" baseline="0" dirty="0"/>
              <a:t> of 3</a:t>
            </a:r>
            <a:r>
              <a:rPr lang="en-US" dirty="0"/>
              <a:t>rd</a:t>
            </a:r>
            <a:r>
              <a:rPr lang="en-US" baseline="0" dirty="0"/>
              <a:t> party sales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794465051290271E-2"/>
          <c:y val="0.16383072675582971"/>
          <c:w val="0.91074889524117586"/>
          <c:h val="0.7672346121760506"/>
        </c:manualLayout>
      </c:layout>
      <c:lineChart>
        <c:grouping val="standard"/>
        <c:varyColors val="0"/>
        <c:ser>
          <c:idx val="0"/>
          <c:order val="0"/>
          <c:spPr>
            <a:ln w="28575" cap="rnd">
              <a:solidFill>
                <a:schemeClr val="accent1"/>
              </a:solidFill>
              <a:round/>
            </a:ln>
            <a:effectLst/>
          </c:spPr>
          <c:marker>
            <c:symbol val="none"/>
          </c:marker>
          <c:cat>
            <c:numRef>
              <c:f>Sheet2!$M$40:$M$44</c:f>
              <c:numCache>
                <c:formatCode>General</c:formatCode>
                <c:ptCount val="5"/>
                <c:pt idx="0">
                  <c:v>2015</c:v>
                </c:pt>
                <c:pt idx="1">
                  <c:v>2016</c:v>
                </c:pt>
                <c:pt idx="2">
                  <c:v>2017</c:v>
                </c:pt>
                <c:pt idx="3">
                  <c:v>2018</c:v>
                </c:pt>
                <c:pt idx="4">
                  <c:v>2019</c:v>
                </c:pt>
              </c:numCache>
            </c:numRef>
          </c:cat>
          <c:val>
            <c:numRef>
              <c:f>Sheet2!$N$40:$N$44</c:f>
              <c:numCache>
                <c:formatCode>0%</c:formatCode>
                <c:ptCount val="5"/>
                <c:pt idx="0">
                  <c:v>2.0944686140459912E-2</c:v>
                </c:pt>
                <c:pt idx="1">
                  <c:v>2.875163114397564E-2</c:v>
                </c:pt>
                <c:pt idx="2">
                  <c:v>2.1706398996235884E-2</c:v>
                </c:pt>
                <c:pt idx="3">
                  <c:v>1.6608187134502923E-2</c:v>
                </c:pt>
                <c:pt idx="4">
                  <c:v>1.6052827380952379E-2</c:v>
                </c:pt>
              </c:numCache>
            </c:numRef>
          </c:val>
          <c:smooth val="0"/>
          <c:extLst>
            <c:ext xmlns:c16="http://schemas.microsoft.com/office/drawing/2014/chart" uri="{C3380CC4-5D6E-409C-BE32-E72D297353CC}">
              <c16:uniqueId val="{00000000-02E8-184E-B893-284F18599CC4}"/>
            </c:ext>
          </c:extLst>
        </c:ser>
        <c:dLbls>
          <c:showLegendKey val="0"/>
          <c:showVal val="0"/>
          <c:showCatName val="0"/>
          <c:showSerName val="0"/>
          <c:showPercent val="0"/>
          <c:showBubbleSize val="0"/>
        </c:dLbls>
        <c:smooth val="0"/>
        <c:axId val="2030234799"/>
        <c:axId val="2030236431"/>
      </c:lineChart>
      <c:catAx>
        <c:axId val="2030234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0236431"/>
        <c:crosses val="autoZero"/>
        <c:auto val="1"/>
        <c:lblAlgn val="ctr"/>
        <c:lblOffset val="100"/>
        <c:noMultiLvlLbl val="0"/>
      </c:catAx>
      <c:valAx>
        <c:axId val="203023643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023479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411DF-04E6-2846-9B6A-946411524C8B}" type="datetimeFigureOut">
              <a:rPr lang="en-US" smtClean="0"/>
              <a:t>3/26/20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F8F976-A2AB-A941-85E0-B28203FBEA66}" type="slidenum">
              <a:rPr lang="en-US" smtClean="0"/>
              <a:t>‹#›</a:t>
            </a:fld>
            <a:endParaRPr lang="en-US"/>
          </a:p>
        </p:txBody>
      </p:sp>
    </p:spTree>
    <p:extLst>
      <p:ext uri="{BB962C8B-B14F-4D97-AF65-F5344CB8AC3E}">
        <p14:creationId xmlns:p14="http://schemas.microsoft.com/office/powerpoint/2010/main" val="2220612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nbc.com/2018/02/14/amazon-and-bank-of-america-partner-for-lending-program-but-growth-has-stalled.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nbc.com/2018/02/14/amazon-and-bank-of-america-partner-for-lending-program-but-growth-has-stalled.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ellercentral.amazon.com/forums/t/have-you-ever-used-amazon-lending/257988/77"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http://cnbc.com/2018/02/14/amazon-and-bank-of-america-partner-for-lending-program-but-growth-has-stalled.html</a:t>
            </a:r>
            <a:endParaRPr lang="en-US" dirty="0"/>
          </a:p>
          <a:p>
            <a:endParaRPr lang="en-US" dirty="0"/>
          </a:p>
        </p:txBody>
      </p:sp>
      <p:sp>
        <p:nvSpPr>
          <p:cNvPr id="4" name="Slide Number Placeholder 3"/>
          <p:cNvSpPr>
            <a:spLocks noGrp="1"/>
          </p:cNvSpPr>
          <p:nvPr>
            <p:ph type="sldNum" sz="quarter" idx="5"/>
          </p:nvPr>
        </p:nvSpPr>
        <p:spPr/>
        <p:txBody>
          <a:bodyPr/>
          <a:lstStyle/>
          <a:p>
            <a:fld id="{F7F8F976-A2AB-A941-85E0-B28203FBEA66}" type="slidenum">
              <a:rPr lang="en-US" smtClean="0"/>
              <a:t>6</a:t>
            </a:fld>
            <a:endParaRPr lang="en-US"/>
          </a:p>
        </p:txBody>
      </p:sp>
    </p:spTree>
    <p:extLst>
      <p:ext uri="{BB962C8B-B14F-4D97-AF65-F5344CB8AC3E}">
        <p14:creationId xmlns:p14="http://schemas.microsoft.com/office/powerpoint/2010/main" val="187447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has over 2.5 million active sellers (as of 2019) selling their products on the marketplace. There are approximately 25,000 Amazon sellers making over $1 million worth sales and 200,000 Amazon sellers making over $100,000 worth sales</a:t>
            </a:r>
          </a:p>
          <a:p>
            <a:endParaRPr lang="en-US" dirty="0"/>
          </a:p>
        </p:txBody>
      </p:sp>
      <p:sp>
        <p:nvSpPr>
          <p:cNvPr id="4" name="Slide Number Placeholder 3"/>
          <p:cNvSpPr>
            <a:spLocks noGrp="1"/>
          </p:cNvSpPr>
          <p:nvPr>
            <p:ph type="sldNum" sz="quarter" idx="5"/>
          </p:nvPr>
        </p:nvSpPr>
        <p:spPr/>
        <p:txBody>
          <a:bodyPr/>
          <a:lstStyle/>
          <a:p>
            <a:fld id="{F7F8F976-A2AB-A941-85E0-B28203FBEA66}" type="slidenum">
              <a:rPr lang="en-US" smtClean="0"/>
              <a:t>7</a:t>
            </a:fld>
            <a:endParaRPr lang="en-US"/>
          </a:p>
        </p:txBody>
      </p:sp>
    </p:spTree>
    <p:extLst>
      <p:ext uri="{BB962C8B-B14F-4D97-AF65-F5344CB8AC3E}">
        <p14:creationId xmlns:p14="http://schemas.microsoft.com/office/powerpoint/2010/main" val="225137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http://cnbc.com/2018/02/14/amazon-and-bank-of-america-partner-for-lending-program-but-growth-has-stalled.html</a:t>
            </a:r>
            <a:endParaRPr lang="en-US" dirty="0"/>
          </a:p>
        </p:txBody>
      </p:sp>
      <p:sp>
        <p:nvSpPr>
          <p:cNvPr id="4" name="Slide Number Placeholder 3"/>
          <p:cNvSpPr>
            <a:spLocks noGrp="1"/>
          </p:cNvSpPr>
          <p:nvPr>
            <p:ph type="sldNum" sz="quarter" idx="5"/>
          </p:nvPr>
        </p:nvSpPr>
        <p:spPr/>
        <p:txBody>
          <a:bodyPr/>
          <a:lstStyle/>
          <a:p>
            <a:fld id="{F7F8F976-A2AB-A941-85E0-B28203FBEA66}" type="slidenum">
              <a:rPr lang="en-US" smtClean="0"/>
              <a:t>8</a:t>
            </a:fld>
            <a:endParaRPr lang="en-US"/>
          </a:p>
        </p:txBody>
      </p:sp>
    </p:spTree>
    <p:extLst>
      <p:ext uri="{BB962C8B-B14F-4D97-AF65-F5344CB8AC3E}">
        <p14:creationId xmlns:p14="http://schemas.microsoft.com/office/powerpoint/2010/main" val="3837402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F8F976-A2AB-A941-85E0-B28203FBEA66}" type="slidenum">
              <a:rPr lang="en-US" smtClean="0"/>
              <a:t>12</a:t>
            </a:fld>
            <a:endParaRPr lang="en-US"/>
          </a:p>
        </p:txBody>
      </p:sp>
    </p:spTree>
    <p:extLst>
      <p:ext uri="{BB962C8B-B14F-4D97-AF65-F5344CB8AC3E}">
        <p14:creationId xmlns:p14="http://schemas.microsoft.com/office/powerpoint/2010/main" val="110155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a:hlinkClick r:id="rId3"/>
              </a:rPr>
              <a:t>https://sellercentral.amazon.com/forums/t/have-you-ever-used-amazon-lending/257988/77</a:t>
            </a:r>
            <a:endParaRPr lang="en-US" dirty="0"/>
          </a:p>
          <a:p>
            <a:endParaRPr lang="en-US" dirty="0"/>
          </a:p>
        </p:txBody>
      </p:sp>
      <p:sp>
        <p:nvSpPr>
          <p:cNvPr id="4" name="Slide Number Placeholder 3"/>
          <p:cNvSpPr>
            <a:spLocks noGrp="1"/>
          </p:cNvSpPr>
          <p:nvPr>
            <p:ph type="sldNum" sz="quarter" idx="5"/>
          </p:nvPr>
        </p:nvSpPr>
        <p:spPr/>
        <p:txBody>
          <a:bodyPr/>
          <a:lstStyle/>
          <a:p>
            <a:fld id="{F7F8F976-A2AB-A941-85E0-B28203FBEA66}" type="slidenum">
              <a:rPr lang="en-US" smtClean="0"/>
              <a:t>18</a:t>
            </a:fld>
            <a:endParaRPr lang="en-US"/>
          </a:p>
        </p:txBody>
      </p:sp>
    </p:spTree>
    <p:extLst>
      <p:ext uri="{BB962C8B-B14F-4D97-AF65-F5344CB8AC3E}">
        <p14:creationId xmlns:p14="http://schemas.microsoft.com/office/powerpoint/2010/main" val="85595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F8F976-A2AB-A941-85E0-B28203FBEA66}" type="slidenum">
              <a:rPr lang="en-US" smtClean="0"/>
              <a:t>24</a:t>
            </a:fld>
            <a:endParaRPr lang="en-US"/>
          </a:p>
        </p:txBody>
      </p:sp>
    </p:spTree>
    <p:extLst>
      <p:ext uri="{BB962C8B-B14F-4D97-AF65-F5344CB8AC3E}">
        <p14:creationId xmlns:p14="http://schemas.microsoft.com/office/powerpoint/2010/main" val="226138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D664A23-C0AE-274E-84C3-796C4BE4458E}" type="datetimeFigureOut">
              <a:rPr lang="en-US" smtClean="0"/>
              <a:t>3/26/20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D41E10C-6681-2944-A37D-88E58541403E}"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3805458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64A23-C0AE-274E-84C3-796C4BE4458E}" type="datetimeFigureOut">
              <a:rPr lang="en-US" smtClean="0"/>
              <a:t>3/26/20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1E10C-6681-2944-A37D-88E58541403E}" type="slidenum">
              <a:rPr lang="en-US" smtClean="0"/>
              <a:t>‹#›</a:t>
            </a:fld>
            <a:endParaRPr lang="en-US"/>
          </a:p>
        </p:txBody>
      </p:sp>
    </p:spTree>
    <p:extLst>
      <p:ext uri="{BB962C8B-B14F-4D97-AF65-F5344CB8AC3E}">
        <p14:creationId xmlns:p14="http://schemas.microsoft.com/office/powerpoint/2010/main" val="247865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64A23-C0AE-274E-84C3-796C4BE4458E}" type="datetimeFigureOut">
              <a:rPr lang="en-US" smtClean="0"/>
              <a:t>3/26/20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1E10C-6681-2944-A37D-88E58541403E}" type="slidenum">
              <a:rPr lang="en-US" smtClean="0"/>
              <a:t>‹#›</a:t>
            </a:fld>
            <a:endParaRPr lang="en-US"/>
          </a:p>
        </p:txBody>
      </p:sp>
    </p:spTree>
    <p:extLst>
      <p:ext uri="{BB962C8B-B14F-4D97-AF65-F5344CB8AC3E}">
        <p14:creationId xmlns:p14="http://schemas.microsoft.com/office/powerpoint/2010/main" val="2290981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64A23-C0AE-274E-84C3-796C4BE4458E}" type="datetimeFigureOut">
              <a:rPr lang="en-US" smtClean="0"/>
              <a:t>3/26/20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1E10C-6681-2944-A37D-88E58541403E}" type="slidenum">
              <a:rPr lang="en-US" smtClean="0"/>
              <a:t>‹#›</a:t>
            </a:fld>
            <a:endParaRPr lang="en-US"/>
          </a:p>
        </p:txBody>
      </p:sp>
    </p:spTree>
    <p:extLst>
      <p:ext uri="{BB962C8B-B14F-4D97-AF65-F5344CB8AC3E}">
        <p14:creationId xmlns:p14="http://schemas.microsoft.com/office/powerpoint/2010/main" val="289948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D664A23-C0AE-274E-84C3-796C4BE4458E}" type="datetimeFigureOut">
              <a:rPr lang="en-US" smtClean="0"/>
              <a:t>3/26/20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D41E10C-6681-2944-A37D-88E58541403E}"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89714178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664A23-C0AE-274E-84C3-796C4BE4458E}" type="datetimeFigureOut">
              <a:rPr lang="en-US" smtClean="0"/>
              <a:t>3/26/20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1E10C-6681-2944-A37D-88E58541403E}" type="slidenum">
              <a:rPr lang="en-US" smtClean="0"/>
              <a:t>‹#›</a:t>
            </a:fld>
            <a:endParaRPr lang="en-US"/>
          </a:p>
        </p:txBody>
      </p:sp>
    </p:spTree>
    <p:extLst>
      <p:ext uri="{BB962C8B-B14F-4D97-AF65-F5344CB8AC3E}">
        <p14:creationId xmlns:p14="http://schemas.microsoft.com/office/powerpoint/2010/main" val="1100035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664A23-C0AE-274E-84C3-796C4BE4458E}" type="datetimeFigureOut">
              <a:rPr lang="en-US" smtClean="0"/>
              <a:t>3/26/20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41E10C-6681-2944-A37D-88E58541403E}" type="slidenum">
              <a:rPr lang="en-US" smtClean="0"/>
              <a:t>‹#›</a:t>
            </a:fld>
            <a:endParaRPr lang="en-US"/>
          </a:p>
        </p:txBody>
      </p:sp>
    </p:spTree>
    <p:extLst>
      <p:ext uri="{BB962C8B-B14F-4D97-AF65-F5344CB8AC3E}">
        <p14:creationId xmlns:p14="http://schemas.microsoft.com/office/powerpoint/2010/main" val="308120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664A23-C0AE-274E-84C3-796C4BE4458E}" type="datetimeFigureOut">
              <a:rPr lang="en-US" smtClean="0"/>
              <a:t>3/26/20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41E10C-6681-2944-A37D-88E58541403E}" type="slidenum">
              <a:rPr lang="en-US" smtClean="0"/>
              <a:t>‹#›</a:t>
            </a:fld>
            <a:endParaRPr lang="en-US"/>
          </a:p>
        </p:txBody>
      </p:sp>
    </p:spTree>
    <p:extLst>
      <p:ext uri="{BB962C8B-B14F-4D97-AF65-F5344CB8AC3E}">
        <p14:creationId xmlns:p14="http://schemas.microsoft.com/office/powerpoint/2010/main" val="3061637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664A23-C0AE-274E-84C3-796C4BE4458E}" type="datetimeFigureOut">
              <a:rPr lang="en-US" smtClean="0"/>
              <a:t>3/26/20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41E10C-6681-2944-A37D-88E58541403E}" type="slidenum">
              <a:rPr lang="en-US" smtClean="0"/>
              <a:t>‹#›</a:t>
            </a:fld>
            <a:endParaRPr lang="en-US"/>
          </a:p>
        </p:txBody>
      </p:sp>
    </p:spTree>
    <p:extLst>
      <p:ext uri="{BB962C8B-B14F-4D97-AF65-F5344CB8AC3E}">
        <p14:creationId xmlns:p14="http://schemas.microsoft.com/office/powerpoint/2010/main" val="380324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664A23-C0AE-274E-84C3-796C4BE4458E}" type="datetimeFigureOut">
              <a:rPr lang="en-US" smtClean="0"/>
              <a:t>3/26/20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D41E10C-6681-2944-A37D-88E58541403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0413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664A23-C0AE-274E-84C3-796C4BE4458E}" type="datetimeFigureOut">
              <a:rPr lang="en-US" smtClean="0"/>
              <a:t>3/26/20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D41E10C-6681-2944-A37D-88E58541403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6383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D664A23-C0AE-274E-84C3-796C4BE4458E}" type="datetimeFigureOut">
              <a:rPr lang="en-US" smtClean="0"/>
              <a:t>3/26/20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D41E10C-6681-2944-A37D-88E58541403E}"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954409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nerdwallet.com/blog/small-business/merchant-cash-advance-small-busines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6"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262BC648-9A33-8746-91F1-1847FFEB6C8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dirty="0"/>
              <a:t>Amazon Seller Lending</a:t>
            </a:r>
          </a:p>
        </p:txBody>
      </p:sp>
      <p:sp>
        <p:nvSpPr>
          <p:cNvPr id="3" name="Text Placeholder 2">
            <a:extLst>
              <a:ext uri="{FF2B5EF4-FFF2-40B4-BE49-F238E27FC236}">
                <a16:creationId xmlns:a16="http://schemas.microsoft.com/office/drawing/2014/main" id="{10574EDE-BC8D-604A-B1F2-06B74D8B10D5}"/>
              </a:ext>
            </a:extLst>
          </p:cNvPr>
          <p:cNvSpPr>
            <a:spLocks noGrp="1"/>
          </p:cNvSpPr>
          <p:nvPr>
            <p:ph type="body" idx="1"/>
          </p:nvPr>
        </p:nvSpPr>
        <p:spPr>
          <a:xfrm>
            <a:off x="2679906" y="3956279"/>
            <a:ext cx="6831673" cy="1086237"/>
          </a:xfrm>
        </p:spPr>
        <p:txBody>
          <a:bodyPr vert="horz" lIns="91440" tIns="45720" rIns="91440" bIns="45720" rtlCol="0">
            <a:normAutofit/>
          </a:bodyPr>
          <a:lstStyle/>
          <a:p>
            <a:pPr algn="ctr">
              <a:spcAft>
                <a:spcPts val="600"/>
              </a:spcAft>
            </a:pPr>
            <a:r>
              <a:rPr lang="en-US" sz="2300" dirty="0"/>
              <a:t>Thoughts on how to make it better</a:t>
            </a:r>
          </a:p>
        </p:txBody>
      </p:sp>
      <p:sp>
        <p:nvSpPr>
          <p:cNvPr id="4" name="TextBox 3">
            <a:extLst>
              <a:ext uri="{FF2B5EF4-FFF2-40B4-BE49-F238E27FC236}">
                <a16:creationId xmlns:a16="http://schemas.microsoft.com/office/drawing/2014/main" id="{2B10BA27-0D48-2949-8290-FE9BC59EE1E9}"/>
              </a:ext>
            </a:extLst>
          </p:cNvPr>
          <p:cNvSpPr txBox="1"/>
          <p:nvPr/>
        </p:nvSpPr>
        <p:spPr>
          <a:xfrm>
            <a:off x="10276357" y="6588779"/>
            <a:ext cx="1754326" cy="276999"/>
          </a:xfrm>
          <a:prstGeom prst="rect">
            <a:avLst/>
          </a:prstGeom>
          <a:noFill/>
        </p:spPr>
        <p:txBody>
          <a:bodyPr wrap="none" rtlCol="0">
            <a:spAutoFit/>
          </a:bodyPr>
          <a:lstStyle/>
          <a:p>
            <a:r>
              <a:rPr lang="en-US" sz="1200" dirty="0"/>
              <a:t>© 2020 Karm Choudhry</a:t>
            </a:r>
          </a:p>
        </p:txBody>
      </p:sp>
    </p:spTree>
    <p:extLst>
      <p:ext uri="{BB962C8B-B14F-4D97-AF65-F5344CB8AC3E}">
        <p14:creationId xmlns:p14="http://schemas.microsoft.com/office/powerpoint/2010/main" val="829668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65DE-04F5-C348-B019-301279AEC4AA}"/>
              </a:ext>
            </a:extLst>
          </p:cNvPr>
          <p:cNvSpPr>
            <a:spLocks noGrp="1"/>
          </p:cNvSpPr>
          <p:nvPr>
            <p:ph type="title"/>
          </p:nvPr>
        </p:nvSpPr>
        <p:spPr/>
        <p:txBody>
          <a:bodyPr/>
          <a:lstStyle/>
          <a:p>
            <a:r>
              <a:rPr lang="en-US" dirty="0"/>
              <a:t>Consumer Types &amp; their needs</a:t>
            </a:r>
          </a:p>
        </p:txBody>
      </p:sp>
      <p:sp>
        <p:nvSpPr>
          <p:cNvPr id="3" name="Content Placeholder 2">
            <a:extLst>
              <a:ext uri="{FF2B5EF4-FFF2-40B4-BE49-F238E27FC236}">
                <a16:creationId xmlns:a16="http://schemas.microsoft.com/office/drawing/2014/main" id="{49F5A36C-9165-9848-BC86-EB88671A073D}"/>
              </a:ext>
            </a:extLst>
          </p:cNvPr>
          <p:cNvSpPr>
            <a:spLocks noGrp="1"/>
          </p:cNvSpPr>
          <p:nvPr>
            <p:ph idx="1"/>
          </p:nvPr>
        </p:nvSpPr>
        <p:spPr>
          <a:xfrm>
            <a:off x="1371600" y="1712890"/>
            <a:ext cx="9601200" cy="4589433"/>
          </a:xfrm>
        </p:spPr>
        <p:txBody>
          <a:bodyPr>
            <a:normAutofit fontScale="70000" lnSpcReduction="20000"/>
          </a:bodyPr>
          <a:lstStyle/>
          <a:p>
            <a:r>
              <a:rPr lang="en-US" dirty="0"/>
              <a:t>Hobbyist – under 1k in monthly sales</a:t>
            </a:r>
          </a:p>
          <a:p>
            <a:r>
              <a:rPr lang="en-US" dirty="0"/>
              <a:t>&amp; Small Seller – under $100k in monthly sales [both represent 2.25M businesses and 10B of sales but are essential to Amazons retail future as they grow]</a:t>
            </a:r>
          </a:p>
          <a:p>
            <a:pPr lvl="1"/>
            <a:r>
              <a:rPr lang="en-US" dirty="0"/>
              <a:t>Funds when elsewhere not available (for </a:t>
            </a:r>
            <a:r>
              <a:rPr lang="en-US" dirty="0" err="1"/>
              <a:t>eg</a:t>
            </a:r>
            <a:r>
              <a:rPr lang="en-US" dirty="0"/>
              <a:t> bad credit for me or my new business)</a:t>
            </a:r>
          </a:p>
          <a:p>
            <a:pPr lvl="1"/>
            <a:r>
              <a:rPr lang="en-US" dirty="0"/>
              <a:t>Smaller amounts to help me start growing</a:t>
            </a:r>
          </a:p>
          <a:p>
            <a:pPr lvl="1"/>
            <a:r>
              <a:rPr lang="en-US" dirty="0"/>
              <a:t>Convenient accessibility</a:t>
            </a:r>
          </a:p>
          <a:p>
            <a:r>
              <a:rPr lang="en-US" dirty="0"/>
              <a:t>Medium Seller- – over $100K in annual sales [200,000 businesses] &amp; 20B of Sales</a:t>
            </a:r>
          </a:p>
          <a:p>
            <a:pPr lvl="1"/>
            <a:r>
              <a:rPr lang="en-US" dirty="0"/>
              <a:t>Lower interest</a:t>
            </a:r>
          </a:p>
          <a:p>
            <a:pPr lvl="1"/>
            <a:r>
              <a:rPr lang="en-US" dirty="0"/>
              <a:t>Education on how capital can help me</a:t>
            </a:r>
          </a:p>
          <a:p>
            <a:pPr lvl="1"/>
            <a:r>
              <a:rPr lang="en-US" dirty="0"/>
              <a:t>Flexible loans based on my needs</a:t>
            </a:r>
          </a:p>
          <a:p>
            <a:pPr lvl="1"/>
            <a:r>
              <a:rPr lang="en-US" dirty="0"/>
              <a:t>Larger amounts to help me scale</a:t>
            </a:r>
          </a:p>
          <a:p>
            <a:pPr lvl="1"/>
            <a:r>
              <a:rPr lang="en-US" dirty="0"/>
              <a:t>Don’t risk my personal credit score</a:t>
            </a:r>
          </a:p>
          <a:p>
            <a:pPr lvl="1"/>
            <a:r>
              <a:rPr lang="en-US" dirty="0"/>
              <a:t>Convenient accessibility</a:t>
            </a:r>
          </a:p>
          <a:p>
            <a:r>
              <a:rPr lang="en-US" dirty="0"/>
              <a:t>Large Seller – over $1M in annual sales [25,000 businesses] &amp; 25B of sales</a:t>
            </a:r>
          </a:p>
          <a:p>
            <a:pPr lvl="1"/>
            <a:r>
              <a:rPr lang="en-US" dirty="0"/>
              <a:t>Low interest </a:t>
            </a:r>
          </a:p>
          <a:p>
            <a:pPr lvl="1"/>
            <a:r>
              <a:rPr lang="en-US" dirty="0"/>
              <a:t>Flexible loans based on my needs</a:t>
            </a:r>
          </a:p>
          <a:p>
            <a:pPr lvl="1"/>
            <a:r>
              <a:rPr lang="en-US" dirty="0"/>
              <a:t>Big amounts to help with cash flow</a:t>
            </a:r>
          </a:p>
        </p:txBody>
      </p:sp>
    </p:spTree>
    <p:extLst>
      <p:ext uri="{BB962C8B-B14F-4D97-AF65-F5344CB8AC3E}">
        <p14:creationId xmlns:p14="http://schemas.microsoft.com/office/powerpoint/2010/main" val="1778775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65DE-04F5-C348-B019-301279AEC4AA}"/>
              </a:ext>
            </a:extLst>
          </p:cNvPr>
          <p:cNvSpPr>
            <a:spLocks noGrp="1"/>
          </p:cNvSpPr>
          <p:nvPr>
            <p:ph type="title"/>
          </p:nvPr>
        </p:nvSpPr>
        <p:spPr/>
        <p:txBody>
          <a:bodyPr/>
          <a:lstStyle/>
          <a:p>
            <a:r>
              <a:rPr lang="en-US" dirty="0"/>
              <a:t>Consumer Types &amp; their needs</a:t>
            </a:r>
          </a:p>
        </p:txBody>
      </p:sp>
      <p:sp>
        <p:nvSpPr>
          <p:cNvPr id="3" name="Content Placeholder 2">
            <a:extLst>
              <a:ext uri="{FF2B5EF4-FFF2-40B4-BE49-F238E27FC236}">
                <a16:creationId xmlns:a16="http://schemas.microsoft.com/office/drawing/2014/main" id="{49F5A36C-9165-9848-BC86-EB88671A073D}"/>
              </a:ext>
            </a:extLst>
          </p:cNvPr>
          <p:cNvSpPr>
            <a:spLocks noGrp="1"/>
          </p:cNvSpPr>
          <p:nvPr>
            <p:ph idx="1"/>
          </p:nvPr>
        </p:nvSpPr>
        <p:spPr>
          <a:xfrm>
            <a:off x="1371600" y="1712890"/>
            <a:ext cx="9601200" cy="4589433"/>
          </a:xfrm>
        </p:spPr>
        <p:txBody>
          <a:bodyPr>
            <a:normAutofit fontScale="70000" lnSpcReduction="20000"/>
          </a:bodyPr>
          <a:lstStyle/>
          <a:p>
            <a:r>
              <a:rPr lang="en-US" dirty="0"/>
              <a:t>Hobbyist – under 1k in monthly sales</a:t>
            </a:r>
          </a:p>
          <a:p>
            <a:r>
              <a:rPr lang="en-US" dirty="0"/>
              <a:t>&amp; Small Seller – under $100k in monthly sales [both represent 2.25M businesses and 10B of sales but are essential to Amazons retail future as they grow]</a:t>
            </a:r>
          </a:p>
          <a:p>
            <a:pPr lvl="1"/>
            <a:r>
              <a:rPr lang="en-US" dirty="0"/>
              <a:t>Funds when elsewhere not available (for </a:t>
            </a:r>
            <a:r>
              <a:rPr lang="en-US" dirty="0" err="1"/>
              <a:t>eg</a:t>
            </a:r>
            <a:r>
              <a:rPr lang="en-US" dirty="0"/>
              <a:t> bad credit for me or my new business)</a:t>
            </a:r>
          </a:p>
          <a:p>
            <a:pPr lvl="1"/>
            <a:r>
              <a:rPr lang="en-US" dirty="0"/>
              <a:t>Smaller amounts to help me start growing</a:t>
            </a:r>
          </a:p>
          <a:p>
            <a:pPr lvl="1"/>
            <a:r>
              <a:rPr lang="en-US" dirty="0"/>
              <a:t>Convenient accessibility</a:t>
            </a:r>
          </a:p>
          <a:p>
            <a:r>
              <a:rPr lang="en-US" dirty="0"/>
              <a:t>Medium Seller- – over $100K in annual sales [200,000 businesses] &amp; 20B of Sales</a:t>
            </a:r>
          </a:p>
          <a:p>
            <a:pPr lvl="1"/>
            <a:r>
              <a:rPr lang="en-US" dirty="0"/>
              <a:t>Lower interest</a:t>
            </a:r>
          </a:p>
          <a:p>
            <a:pPr lvl="1"/>
            <a:r>
              <a:rPr lang="en-US" dirty="0"/>
              <a:t>Education on how capital can help me</a:t>
            </a:r>
          </a:p>
          <a:p>
            <a:pPr lvl="1"/>
            <a:r>
              <a:rPr lang="en-US" dirty="0"/>
              <a:t>Flexible loans based on my needs</a:t>
            </a:r>
          </a:p>
          <a:p>
            <a:pPr lvl="1"/>
            <a:r>
              <a:rPr lang="en-US" dirty="0"/>
              <a:t>Larger amounts to help me scale</a:t>
            </a:r>
          </a:p>
          <a:p>
            <a:pPr lvl="1"/>
            <a:r>
              <a:rPr lang="en-US" dirty="0"/>
              <a:t>Don’t risk my personal credit score</a:t>
            </a:r>
          </a:p>
          <a:p>
            <a:pPr lvl="1"/>
            <a:r>
              <a:rPr lang="en-US" dirty="0"/>
              <a:t>Convenient accessibility</a:t>
            </a:r>
          </a:p>
          <a:p>
            <a:r>
              <a:rPr lang="en-US" dirty="0"/>
              <a:t>Large Seller – over $1M in annual sales [25,000 businesses] &amp; 25B of sales</a:t>
            </a:r>
          </a:p>
          <a:p>
            <a:pPr lvl="1"/>
            <a:r>
              <a:rPr lang="en-US" dirty="0"/>
              <a:t>Low interest </a:t>
            </a:r>
          </a:p>
          <a:p>
            <a:pPr lvl="1"/>
            <a:r>
              <a:rPr lang="en-US" dirty="0"/>
              <a:t>Flexible loans based on my needs</a:t>
            </a:r>
          </a:p>
          <a:p>
            <a:pPr lvl="1"/>
            <a:r>
              <a:rPr lang="en-US" dirty="0"/>
              <a:t>Big amounts to help with cash flow</a:t>
            </a:r>
          </a:p>
        </p:txBody>
      </p:sp>
      <p:sp>
        <p:nvSpPr>
          <p:cNvPr id="4" name="Frame 3">
            <a:extLst>
              <a:ext uri="{FF2B5EF4-FFF2-40B4-BE49-F238E27FC236}">
                <a16:creationId xmlns:a16="http://schemas.microsoft.com/office/drawing/2014/main" id="{F534A861-977F-284B-B93A-2D102578CAE4}"/>
              </a:ext>
            </a:extLst>
          </p:cNvPr>
          <p:cNvSpPr/>
          <p:nvPr/>
        </p:nvSpPr>
        <p:spPr>
          <a:xfrm>
            <a:off x="1100138" y="3198790"/>
            <a:ext cx="7629525" cy="1787510"/>
          </a:xfrm>
          <a:prstGeom prst="frame">
            <a:avLst>
              <a:gd name="adj1" fmla="val 22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C624022-BDC9-8345-8BC7-5386A8D1D3A6}"/>
              </a:ext>
            </a:extLst>
          </p:cNvPr>
          <p:cNvSpPr txBox="1"/>
          <p:nvPr/>
        </p:nvSpPr>
        <p:spPr>
          <a:xfrm>
            <a:off x="9486901" y="3221349"/>
            <a:ext cx="245044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Highest potential of impact (Large Sales volume, Large # of businesses)</a:t>
            </a:r>
          </a:p>
          <a:p>
            <a:pPr marL="285750" indent="-285750">
              <a:buFont typeface="Arial" panose="020B0604020202020204" pitchFamily="34" charset="0"/>
              <a:buChar char="•"/>
            </a:pPr>
            <a:r>
              <a:rPr lang="en-US" dirty="0"/>
              <a:t>Lower Risk than small firms</a:t>
            </a:r>
          </a:p>
        </p:txBody>
      </p:sp>
      <p:sp>
        <p:nvSpPr>
          <p:cNvPr id="6" name="Left Arrow 5">
            <a:extLst>
              <a:ext uri="{FF2B5EF4-FFF2-40B4-BE49-F238E27FC236}">
                <a16:creationId xmlns:a16="http://schemas.microsoft.com/office/drawing/2014/main" id="{E3218B4A-3242-B142-A6FF-FFCA4A808CEE}"/>
              </a:ext>
            </a:extLst>
          </p:cNvPr>
          <p:cNvSpPr/>
          <p:nvPr/>
        </p:nvSpPr>
        <p:spPr>
          <a:xfrm>
            <a:off x="8358188" y="3914775"/>
            <a:ext cx="871537" cy="1571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728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6DBAF-4CA5-4045-B889-C1EDC61E5F37}"/>
              </a:ext>
            </a:extLst>
          </p:cNvPr>
          <p:cNvSpPr>
            <a:spLocks noGrp="1"/>
          </p:cNvSpPr>
          <p:nvPr>
            <p:ph type="title"/>
          </p:nvPr>
        </p:nvSpPr>
        <p:spPr/>
        <p:txBody>
          <a:bodyPr/>
          <a:lstStyle/>
          <a:p>
            <a:r>
              <a:rPr lang="en-US" dirty="0"/>
              <a:t>Pain Points – Medium sellers</a:t>
            </a:r>
          </a:p>
        </p:txBody>
      </p:sp>
      <p:sp>
        <p:nvSpPr>
          <p:cNvPr id="3" name="Content Placeholder 2">
            <a:extLst>
              <a:ext uri="{FF2B5EF4-FFF2-40B4-BE49-F238E27FC236}">
                <a16:creationId xmlns:a16="http://schemas.microsoft.com/office/drawing/2014/main" id="{113D1F04-DD49-5E40-8979-871B49816F6D}"/>
              </a:ext>
            </a:extLst>
          </p:cNvPr>
          <p:cNvSpPr>
            <a:spLocks noGrp="1"/>
          </p:cNvSpPr>
          <p:nvPr>
            <p:ph idx="1"/>
          </p:nvPr>
        </p:nvSpPr>
        <p:spPr>
          <a:xfrm>
            <a:off x="1371600" y="1769423"/>
            <a:ext cx="9601200" cy="4845133"/>
          </a:xfrm>
        </p:spPr>
        <p:txBody>
          <a:bodyPr>
            <a:normAutofit/>
          </a:bodyPr>
          <a:lstStyle/>
          <a:p>
            <a:r>
              <a:rPr lang="en-US" dirty="0"/>
              <a:t>“No transparency with process” </a:t>
            </a:r>
          </a:p>
          <a:p>
            <a:endParaRPr lang="en-US" dirty="0"/>
          </a:p>
          <a:p>
            <a:r>
              <a:rPr lang="en-US" dirty="0"/>
              <a:t>“How does APR compare when compounded monthly compared to a flat interest amount loan with a lower advertised rate?”</a:t>
            </a:r>
          </a:p>
          <a:p>
            <a:pPr marL="530352" lvl="1" indent="0">
              <a:buNone/>
            </a:pPr>
            <a:endParaRPr lang="en-US" dirty="0"/>
          </a:p>
          <a:p>
            <a:r>
              <a:rPr lang="en-US" dirty="0"/>
              <a:t>“This loan structure is too fixed, I need something flexible for my business” </a:t>
            </a:r>
            <a:br>
              <a:rPr lang="en-US" dirty="0"/>
            </a:br>
            <a:endParaRPr lang="en-US" dirty="0"/>
          </a:p>
          <a:p>
            <a:r>
              <a:rPr lang="en-US" dirty="0"/>
              <a:t>“I outgrew Amazon lending, as other banks now offer me better rates”</a:t>
            </a:r>
          </a:p>
          <a:p>
            <a:pPr lvl="1"/>
            <a:endParaRPr lang="en-US" dirty="0"/>
          </a:p>
          <a:p>
            <a:endParaRPr lang="en-US" dirty="0"/>
          </a:p>
          <a:p>
            <a:pPr lvl="1"/>
            <a:endParaRPr lang="en-US" dirty="0"/>
          </a:p>
        </p:txBody>
      </p:sp>
    </p:spTree>
    <p:extLst>
      <p:ext uri="{BB962C8B-B14F-4D97-AF65-F5344CB8AC3E}">
        <p14:creationId xmlns:p14="http://schemas.microsoft.com/office/powerpoint/2010/main" val="1981635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B014-7E31-AF40-9C0B-526F128EBFA9}"/>
              </a:ext>
            </a:extLst>
          </p:cNvPr>
          <p:cNvSpPr>
            <a:spLocks noGrp="1"/>
          </p:cNvSpPr>
          <p:nvPr>
            <p:ph type="title"/>
          </p:nvPr>
        </p:nvSpPr>
        <p:spPr/>
        <p:txBody>
          <a:bodyPr/>
          <a:lstStyle/>
          <a:p>
            <a:r>
              <a:rPr lang="en-US" dirty="0"/>
              <a:t>Product Overview</a:t>
            </a:r>
          </a:p>
        </p:txBody>
      </p:sp>
      <p:sp>
        <p:nvSpPr>
          <p:cNvPr id="3" name="Text Placeholder 2">
            <a:extLst>
              <a:ext uri="{FF2B5EF4-FFF2-40B4-BE49-F238E27FC236}">
                <a16:creationId xmlns:a16="http://schemas.microsoft.com/office/drawing/2014/main" id="{0D5EF53B-61E9-4642-90E6-23004D30D04C}"/>
              </a:ext>
            </a:extLst>
          </p:cNvPr>
          <p:cNvSpPr>
            <a:spLocks noGrp="1"/>
          </p:cNvSpPr>
          <p:nvPr>
            <p:ph type="body" idx="1"/>
          </p:nvPr>
        </p:nvSpPr>
        <p:spPr/>
        <p:txBody>
          <a:bodyPr/>
          <a:lstStyle/>
          <a:p>
            <a:r>
              <a:rPr lang="en-US" dirty="0"/>
              <a:t>A closer look at how the product operates in the world</a:t>
            </a:r>
          </a:p>
        </p:txBody>
      </p:sp>
    </p:spTree>
    <p:extLst>
      <p:ext uri="{BB962C8B-B14F-4D97-AF65-F5344CB8AC3E}">
        <p14:creationId xmlns:p14="http://schemas.microsoft.com/office/powerpoint/2010/main" val="3396172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B797-3FE8-5F46-B3B9-B64E8B9707BE}"/>
              </a:ext>
            </a:extLst>
          </p:cNvPr>
          <p:cNvSpPr>
            <a:spLocks noGrp="1"/>
          </p:cNvSpPr>
          <p:nvPr>
            <p:ph type="title"/>
          </p:nvPr>
        </p:nvSpPr>
        <p:spPr/>
        <p:txBody>
          <a:bodyPr/>
          <a:lstStyle/>
          <a:p>
            <a:r>
              <a:rPr lang="en-US" dirty="0"/>
              <a:t>Amazon Seller Lending</a:t>
            </a:r>
          </a:p>
        </p:txBody>
      </p:sp>
      <p:sp>
        <p:nvSpPr>
          <p:cNvPr id="3" name="Content Placeholder 2">
            <a:extLst>
              <a:ext uri="{FF2B5EF4-FFF2-40B4-BE49-F238E27FC236}">
                <a16:creationId xmlns:a16="http://schemas.microsoft.com/office/drawing/2014/main" id="{22A0D830-F852-9649-9DEA-4DE894F3B9E0}"/>
              </a:ext>
            </a:extLst>
          </p:cNvPr>
          <p:cNvSpPr>
            <a:spLocks noGrp="1"/>
          </p:cNvSpPr>
          <p:nvPr>
            <p:ph idx="1"/>
          </p:nvPr>
        </p:nvSpPr>
        <p:spPr>
          <a:xfrm>
            <a:off x="1371600" y="1957589"/>
            <a:ext cx="9601200" cy="4610635"/>
          </a:xfrm>
        </p:spPr>
        <p:txBody>
          <a:bodyPr>
            <a:normAutofit fontScale="85000" lnSpcReduction="20000"/>
          </a:bodyPr>
          <a:lstStyle/>
          <a:p>
            <a:r>
              <a:rPr lang="en-US" dirty="0"/>
              <a:t>Loans $1k – $750k</a:t>
            </a:r>
          </a:p>
          <a:p>
            <a:r>
              <a:rPr lang="en-US" dirty="0"/>
              <a:t>Can be used ONLY for Amazon inventory procurement</a:t>
            </a:r>
          </a:p>
          <a:p>
            <a:r>
              <a:rPr lang="en-US" dirty="0"/>
              <a:t>Fixed deductions from sales</a:t>
            </a:r>
          </a:p>
          <a:p>
            <a:r>
              <a:rPr lang="en-US" dirty="0"/>
              <a:t>Inventory as Collateral</a:t>
            </a:r>
          </a:p>
          <a:p>
            <a:r>
              <a:rPr lang="en-US" dirty="0"/>
              <a:t>6-18% APR</a:t>
            </a:r>
          </a:p>
          <a:p>
            <a:r>
              <a:rPr lang="en-US" dirty="0"/>
              <a:t>Invitation only, automatically on Seller Central based on Algorithm including-</a:t>
            </a:r>
          </a:p>
          <a:p>
            <a:pPr lvl="1"/>
            <a:r>
              <a:rPr lang="en-US" dirty="0"/>
              <a:t>Amazon selling history of at least 12 months</a:t>
            </a:r>
          </a:p>
          <a:p>
            <a:pPr lvl="1"/>
            <a:r>
              <a:rPr lang="en-US" dirty="0"/>
              <a:t>Total sales of at least $10,000 in the past 12 months</a:t>
            </a:r>
          </a:p>
          <a:p>
            <a:pPr lvl="1"/>
            <a:r>
              <a:rPr lang="en-US" dirty="0"/>
              <a:t>Customer satisfaction metrics</a:t>
            </a:r>
          </a:p>
          <a:p>
            <a:pPr lvl="1"/>
            <a:r>
              <a:rPr lang="en-US" dirty="0"/>
              <a:t>No serious customer complaints in the past six months</a:t>
            </a:r>
          </a:p>
          <a:p>
            <a:pPr lvl="1"/>
            <a:r>
              <a:rPr lang="en-US" dirty="0"/>
              <a:t>No outstanding copyright or trademark infringement complaints</a:t>
            </a:r>
          </a:p>
          <a:p>
            <a:pPr lvl="1"/>
            <a:r>
              <a:rPr lang="en-US" dirty="0"/>
              <a:t>Compliance with Amazon listing style guides</a:t>
            </a:r>
          </a:p>
          <a:p>
            <a:r>
              <a:rPr lang="en-US" dirty="0"/>
              <a:t>Does not require same information as most lenders—bank statements, annual revenue, tax returns—and Amazon Lending does not check credit.</a:t>
            </a:r>
          </a:p>
          <a:p>
            <a:endParaRPr lang="en-US" dirty="0"/>
          </a:p>
          <a:p>
            <a:endParaRPr lang="en-US" dirty="0"/>
          </a:p>
        </p:txBody>
      </p:sp>
    </p:spTree>
    <p:extLst>
      <p:ext uri="{BB962C8B-B14F-4D97-AF65-F5344CB8AC3E}">
        <p14:creationId xmlns:p14="http://schemas.microsoft.com/office/powerpoint/2010/main" val="70328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8131-D1F5-494A-B61B-AF963A3A783E}"/>
              </a:ext>
            </a:extLst>
          </p:cNvPr>
          <p:cNvSpPr>
            <a:spLocks noGrp="1"/>
          </p:cNvSpPr>
          <p:nvPr>
            <p:ph type="title"/>
          </p:nvPr>
        </p:nvSpPr>
        <p:spPr/>
        <p:txBody>
          <a:bodyPr/>
          <a:lstStyle/>
          <a:p>
            <a:r>
              <a:rPr lang="en-US" dirty="0"/>
              <a:t>Convenience- Amazon Lending</a:t>
            </a:r>
          </a:p>
        </p:txBody>
      </p:sp>
      <p:sp>
        <p:nvSpPr>
          <p:cNvPr id="3" name="Content Placeholder 2">
            <a:extLst>
              <a:ext uri="{FF2B5EF4-FFF2-40B4-BE49-F238E27FC236}">
                <a16:creationId xmlns:a16="http://schemas.microsoft.com/office/drawing/2014/main" id="{DB0D6132-8961-5D4D-B7DC-B246DD941296}"/>
              </a:ext>
            </a:extLst>
          </p:cNvPr>
          <p:cNvSpPr>
            <a:spLocks noGrp="1"/>
          </p:cNvSpPr>
          <p:nvPr>
            <p:ph idx="1"/>
          </p:nvPr>
        </p:nvSpPr>
        <p:spPr/>
        <p:txBody>
          <a:bodyPr/>
          <a:lstStyle/>
          <a:p>
            <a:r>
              <a:rPr lang="en-US" dirty="0"/>
              <a:t>Next day cash funding. – which someone can use to pay for inventory procurement</a:t>
            </a:r>
          </a:p>
        </p:txBody>
      </p:sp>
      <p:pic>
        <p:nvPicPr>
          <p:cNvPr id="4" name="Picture 3">
            <a:extLst>
              <a:ext uri="{FF2B5EF4-FFF2-40B4-BE49-F238E27FC236}">
                <a16:creationId xmlns:a16="http://schemas.microsoft.com/office/drawing/2014/main" id="{4432556C-F5B0-0F4D-8772-5D56A68D2956}"/>
              </a:ext>
            </a:extLst>
          </p:cNvPr>
          <p:cNvPicPr>
            <a:picLocks noChangeAspect="1"/>
          </p:cNvPicPr>
          <p:nvPr/>
        </p:nvPicPr>
        <p:blipFill>
          <a:blip r:embed="rId2"/>
          <a:stretch>
            <a:fillRect/>
          </a:stretch>
        </p:blipFill>
        <p:spPr>
          <a:xfrm>
            <a:off x="1219200" y="3505200"/>
            <a:ext cx="9906000" cy="2476500"/>
          </a:xfrm>
          <a:prstGeom prst="rect">
            <a:avLst/>
          </a:prstGeom>
        </p:spPr>
      </p:pic>
    </p:spTree>
    <p:extLst>
      <p:ext uri="{BB962C8B-B14F-4D97-AF65-F5344CB8AC3E}">
        <p14:creationId xmlns:p14="http://schemas.microsoft.com/office/powerpoint/2010/main" val="10431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AA9F-2FB1-EC4B-B4C3-967326AC093E}"/>
              </a:ext>
            </a:extLst>
          </p:cNvPr>
          <p:cNvSpPr>
            <a:spLocks noGrp="1"/>
          </p:cNvSpPr>
          <p:nvPr>
            <p:ph type="title"/>
          </p:nvPr>
        </p:nvSpPr>
        <p:spPr/>
        <p:txBody>
          <a:bodyPr/>
          <a:lstStyle/>
          <a:p>
            <a:r>
              <a:rPr lang="en-US" dirty="0"/>
              <a:t>Credit Score – Amazon Lending</a:t>
            </a:r>
          </a:p>
        </p:txBody>
      </p:sp>
      <p:sp>
        <p:nvSpPr>
          <p:cNvPr id="3" name="Content Placeholder 2">
            <a:extLst>
              <a:ext uri="{FF2B5EF4-FFF2-40B4-BE49-F238E27FC236}">
                <a16:creationId xmlns:a16="http://schemas.microsoft.com/office/drawing/2014/main" id="{92720C67-2077-8246-B9C1-ED37EEA8ED72}"/>
              </a:ext>
            </a:extLst>
          </p:cNvPr>
          <p:cNvSpPr>
            <a:spLocks noGrp="1"/>
          </p:cNvSpPr>
          <p:nvPr>
            <p:ph idx="1"/>
          </p:nvPr>
        </p:nvSpPr>
        <p:spPr/>
        <p:txBody>
          <a:bodyPr/>
          <a:lstStyle/>
          <a:p>
            <a:r>
              <a:rPr lang="en-US" dirty="0"/>
              <a:t>Loans are great for people with bad credit, but transaction history on Amazon. </a:t>
            </a:r>
          </a:p>
        </p:txBody>
      </p:sp>
      <p:pic>
        <p:nvPicPr>
          <p:cNvPr id="5" name="Picture 4">
            <a:extLst>
              <a:ext uri="{FF2B5EF4-FFF2-40B4-BE49-F238E27FC236}">
                <a16:creationId xmlns:a16="http://schemas.microsoft.com/office/drawing/2014/main" id="{C0DE6494-BCB8-944A-A1A9-33934782094D}"/>
              </a:ext>
            </a:extLst>
          </p:cNvPr>
          <p:cNvPicPr>
            <a:picLocks noChangeAspect="1"/>
          </p:cNvPicPr>
          <p:nvPr/>
        </p:nvPicPr>
        <p:blipFill>
          <a:blip r:embed="rId2"/>
          <a:stretch>
            <a:fillRect/>
          </a:stretch>
        </p:blipFill>
        <p:spPr>
          <a:xfrm>
            <a:off x="2267744" y="3429000"/>
            <a:ext cx="7808912" cy="2168027"/>
          </a:xfrm>
          <a:prstGeom prst="rect">
            <a:avLst/>
          </a:prstGeom>
        </p:spPr>
      </p:pic>
    </p:spTree>
    <p:extLst>
      <p:ext uri="{BB962C8B-B14F-4D97-AF65-F5344CB8AC3E}">
        <p14:creationId xmlns:p14="http://schemas.microsoft.com/office/powerpoint/2010/main" val="2023403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AD53-7F1A-0F4C-8409-9B5C6B5225CA}"/>
              </a:ext>
            </a:extLst>
          </p:cNvPr>
          <p:cNvSpPr>
            <a:spLocks noGrp="1"/>
          </p:cNvSpPr>
          <p:nvPr>
            <p:ph type="title"/>
          </p:nvPr>
        </p:nvSpPr>
        <p:spPr/>
        <p:txBody>
          <a:bodyPr/>
          <a:lstStyle/>
          <a:p>
            <a:r>
              <a:rPr lang="en-US" dirty="0"/>
              <a:t>Education</a:t>
            </a:r>
          </a:p>
        </p:txBody>
      </p:sp>
      <p:sp>
        <p:nvSpPr>
          <p:cNvPr id="3" name="Content Placeholder 2">
            <a:extLst>
              <a:ext uri="{FF2B5EF4-FFF2-40B4-BE49-F238E27FC236}">
                <a16:creationId xmlns:a16="http://schemas.microsoft.com/office/drawing/2014/main" id="{B0CCB98C-D4E7-C847-B7B9-B9BCD224F592}"/>
              </a:ext>
            </a:extLst>
          </p:cNvPr>
          <p:cNvSpPr>
            <a:spLocks noGrp="1"/>
          </p:cNvSpPr>
          <p:nvPr>
            <p:ph idx="1"/>
          </p:nvPr>
        </p:nvSpPr>
        <p:spPr>
          <a:xfrm>
            <a:off x="1371600" y="1750722"/>
            <a:ext cx="9601200" cy="3581400"/>
          </a:xfrm>
        </p:spPr>
        <p:txBody>
          <a:bodyPr/>
          <a:lstStyle/>
          <a:p>
            <a:r>
              <a:rPr lang="en-US" dirty="0"/>
              <a:t>Small Business owners may not always know the best options for them, and what offers are available and how to use them. Top sellers may require outreach efforts</a:t>
            </a:r>
          </a:p>
          <a:p>
            <a:r>
              <a:rPr lang="en-US" dirty="0"/>
              <a:t>Education of monthly compounded APR vs annual interest rate or fixed fee</a:t>
            </a:r>
          </a:p>
        </p:txBody>
      </p:sp>
      <p:pic>
        <p:nvPicPr>
          <p:cNvPr id="4" name="Picture 3">
            <a:extLst>
              <a:ext uri="{FF2B5EF4-FFF2-40B4-BE49-F238E27FC236}">
                <a16:creationId xmlns:a16="http://schemas.microsoft.com/office/drawing/2014/main" id="{3C7DD1CF-3B8C-A647-B179-83E6EA051DE7}"/>
              </a:ext>
            </a:extLst>
          </p:cNvPr>
          <p:cNvPicPr>
            <a:picLocks noChangeAspect="1"/>
          </p:cNvPicPr>
          <p:nvPr/>
        </p:nvPicPr>
        <p:blipFill>
          <a:blip r:embed="rId2"/>
          <a:stretch>
            <a:fillRect/>
          </a:stretch>
        </p:blipFill>
        <p:spPr>
          <a:xfrm>
            <a:off x="835718" y="3133726"/>
            <a:ext cx="5554688" cy="3105150"/>
          </a:xfrm>
          <a:prstGeom prst="rect">
            <a:avLst/>
          </a:prstGeom>
        </p:spPr>
      </p:pic>
      <p:pic>
        <p:nvPicPr>
          <p:cNvPr id="5" name="Picture 4">
            <a:extLst>
              <a:ext uri="{FF2B5EF4-FFF2-40B4-BE49-F238E27FC236}">
                <a16:creationId xmlns:a16="http://schemas.microsoft.com/office/drawing/2014/main" id="{BAD3DA84-4BE9-3A4D-8AB6-BBF1F49E34F2}"/>
              </a:ext>
            </a:extLst>
          </p:cNvPr>
          <p:cNvPicPr>
            <a:picLocks noChangeAspect="1"/>
          </p:cNvPicPr>
          <p:nvPr/>
        </p:nvPicPr>
        <p:blipFill>
          <a:blip r:embed="rId3"/>
          <a:stretch>
            <a:fillRect/>
          </a:stretch>
        </p:blipFill>
        <p:spPr>
          <a:xfrm>
            <a:off x="6671134" y="3095934"/>
            <a:ext cx="5144627" cy="3105150"/>
          </a:xfrm>
          <a:prstGeom prst="rect">
            <a:avLst/>
          </a:prstGeom>
        </p:spPr>
      </p:pic>
    </p:spTree>
    <p:extLst>
      <p:ext uri="{BB962C8B-B14F-4D97-AF65-F5344CB8AC3E}">
        <p14:creationId xmlns:p14="http://schemas.microsoft.com/office/powerpoint/2010/main" val="332646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EB29-25BA-0D46-AD43-CE69146C0CFA}"/>
              </a:ext>
            </a:extLst>
          </p:cNvPr>
          <p:cNvSpPr>
            <a:spLocks noGrp="1"/>
          </p:cNvSpPr>
          <p:nvPr>
            <p:ph type="title"/>
          </p:nvPr>
        </p:nvSpPr>
        <p:spPr/>
        <p:txBody>
          <a:bodyPr/>
          <a:lstStyle/>
          <a:p>
            <a:r>
              <a:rPr lang="en-US" dirty="0"/>
              <a:t>Complaints</a:t>
            </a:r>
          </a:p>
        </p:txBody>
      </p:sp>
      <p:sp>
        <p:nvSpPr>
          <p:cNvPr id="3" name="Content Placeholder 2">
            <a:extLst>
              <a:ext uri="{FF2B5EF4-FFF2-40B4-BE49-F238E27FC236}">
                <a16:creationId xmlns:a16="http://schemas.microsoft.com/office/drawing/2014/main" id="{9D65AE47-4F99-1C47-9E7C-3D3162023373}"/>
              </a:ext>
            </a:extLst>
          </p:cNvPr>
          <p:cNvSpPr>
            <a:spLocks noGrp="1"/>
          </p:cNvSpPr>
          <p:nvPr>
            <p:ph idx="1"/>
          </p:nvPr>
        </p:nvSpPr>
        <p:spPr/>
        <p:txBody>
          <a:bodyPr/>
          <a:lstStyle/>
          <a:p>
            <a:r>
              <a:rPr lang="en-US" dirty="0"/>
              <a:t>High Interest rate</a:t>
            </a:r>
          </a:p>
          <a:p>
            <a:pPr lvl="1"/>
            <a:r>
              <a:rPr lang="en-US" dirty="0"/>
              <a:t>At larger scale, interest becomes </a:t>
            </a:r>
            <a:br>
              <a:rPr lang="en-US" dirty="0"/>
            </a:br>
            <a:r>
              <a:rPr lang="en-US" dirty="0"/>
              <a:t>most important! (the APR should decrease with larger loan amounts)</a:t>
            </a:r>
          </a:p>
          <a:p>
            <a:endParaRPr lang="en-US" dirty="0"/>
          </a:p>
          <a:p>
            <a:r>
              <a:rPr lang="en-US" dirty="0"/>
              <a:t>Conflict of interest</a:t>
            </a:r>
          </a:p>
          <a:p>
            <a:endParaRPr lang="en-US" dirty="0"/>
          </a:p>
          <a:p>
            <a:endParaRPr lang="en-US" dirty="0"/>
          </a:p>
          <a:p>
            <a:r>
              <a:rPr lang="en-US" dirty="0"/>
              <a:t>Amazon Bias</a:t>
            </a:r>
          </a:p>
        </p:txBody>
      </p:sp>
      <p:pic>
        <p:nvPicPr>
          <p:cNvPr id="4" name="Picture 3">
            <a:extLst>
              <a:ext uri="{FF2B5EF4-FFF2-40B4-BE49-F238E27FC236}">
                <a16:creationId xmlns:a16="http://schemas.microsoft.com/office/drawing/2014/main" id="{0FA6ACEF-7A2B-1044-B07B-AF5DD59D4484}"/>
              </a:ext>
            </a:extLst>
          </p:cNvPr>
          <p:cNvPicPr>
            <a:picLocks noChangeAspect="1"/>
          </p:cNvPicPr>
          <p:nvPr/>
        </p:nvPicPr>
        <p:blipFill>
          <a:blip r:embed="rId3"/>
          <a:stretch>
            <a:fillRect/>
          </a:stretch>
        </p:blipFill>
        <p:spPr>
          <a:xfrm>
            <a:off x="5004790" y="1219726"/>
            <a:ext cx="5968010" cy="1066274"/>
          </a:xfrm>
          <a:prstGeom prst="rect">
            <a:avLst/>
          </a:prstGeom>
        </p:spPr>
      </p:pic>
      <p:pic>
        <p:nvPicPr>
          <p:cNvPr id="5" name="Picture 4">
            <a:extLst>
              <a:ext uri="{FF2B5EF4-FFF2-40B4-BE49-F238E27FC236}">
                <a16:creationId xmlns:a16="http://schemas.microsoft.com/office/drawing/2014/main" id="{4DE59B7A-C3D3-A54B-BBD6-564AC7F015FA}"/>
              </a:ext>
            </a:extLst>
          </p:cNvPr>
          <p:cNvPicPr>
            <a:picLocks noChangeAspect="1"/>
          </p:cNvPicPr>
          <p:nvPr/>
        </p:nvPicPr>
        <p:blipFill>
          <a:blip r:embed="rId4"/>
          <a:stretch>
            <a:fillRect/>
          </a:stretch>
        </p:blipFill>
        <p:spPr>
          <a:xfrm>
            <a:off x="5937662" y="1895426"/>
            <a:ext cx="5496090" cy="1099218"/>
          </a:xfrm>
          <a:prstGeom prst="rect">
            <a:avLst/>
          </a:prstGeom>
        </p:spPr>
      </p:pic>
      <p:pic>
        <p:nvPicPr>
          <p:cNvPr id="6" name="Picture 5">
            <a:extLst>
              <a:ext uri="{FF2B5EF4-FFF2-40B4-BE49-F238E27FC236}">
                <a16:creationId xmlns:a16="http://schemas.microsoft.com/office/drawing/2014/main" id="{F8F67D44-AF7B-4240-AE36-4B30E3821CA4}"/>
              </a:ext>
            </a:extLst>
          </p:cNvPr>
          <p:cNvPicPr>
            <a:picLocks noChangeAspect="1"/>
          </p:cNvPicPr>
          <p:nvPr/>
        </p:nvPicPr>
        <p:blipFill>
          <a:blip r:embed="rId5"/>
          <a:stretch>
            <a:fillRect/>
          </a:stretch>
        </p:blipFill>
        <p:spPr>
          <a:xfrm>
            <a:off x="4484357" y="3381326"/>
            <a:ext cx="6949395" cy="1146396"/>
          </a:xfrm>
          <a:prstGeom prst="rect">
            <a:avLst/>
          </a:prstGeom>
        </p:spPr>
      </p:pic>
      <p:pic>
        <p:nvPicPr>
          <p:cNvPr id="8" name="Picture 7">
            <a:extLst>
              <a:ext uri="{FF2B5EF4-FFF2-40B4-BE49-F238E27FC236}">
                <a16:creationId xmlns:a16="http://schemas.microsoft.com/office/drawing/2014/main" id="{522B700B-52BD-644C-B524-6B90A8922A48}"/>
              </a:ext>
            </a:extLst>
          </p:cNvPr>
          <p:cNvPicPr>
            <a:picLocks noChangeAspect="1"/>
          </p:cNvPicPr>
          <p:nvPr/>
        </p:nvPicPr>
        <p:blipFill>
          <a:blip r:embed="rId6"/>
          <a:stretch>
            <a:fillRect/>
          </a:stretch>
        </p:blipFill>
        <p:spPr>
          <a:xfrm>
            <a:off x="4484356" y="4788426"/>
            <a:ext cx="6949395" cy="1938515"/>
          </a:xfrm>
          <a:prstGeom prst="rect">
            <a:avLst/>
          </a:prstGeom>
        </p:spPr>
      </p:pic>
    </p:spTree>
    <p:extLst>
      <p:ext uri="{BB962C8B-B14F-4D97-AF65-F5344CB8AC3E}">
        <p14:creationId xmlns:p14="http://schemas.microsoft.com/office/powerpoint/2010/main" val="2413934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E37BF-3D56-E24A-8F21-BA391F29F4E4}"/>
              </a:ext>
            </a:extLst>
          </p:cNvPr>
          <p:cNvSpPr>
            <a:spLocks noGrp="1"/>
          </p:cNvSpPr>
          <p:nvPr>
            <p:ph type="title"/>
          </p:nvPr>
        </p:nvSpPr>
        <p:spPr/>
        <p:txBody>
          <a:bodyPr>
            <a:normAutofit fontScale="90000"/>
          </a:bodyPr>
          <a:lstStyle/>
          <a:p>
            <a:r>
              <a:rPr lang="en-US" dirty="0"/>
              <a:t>Competitors – who also offer financing to existing merchants based mainly on sales history</a:t>
            </a:r>
          </a:p>
        </p:txBody>
      </p:sp>
      <p:sp>
        <p:nvSpPr>
          <p:cNvPr id="3" name="Content Placeholder 2">
            <a:extLst>
              <a:ext uri="{FF2B5EF4-FFF2-40B4-BE49-F238E27FC236}">
                <a16:creationId xmlns:a16="http://schemas.microsoft.com/office/drawing/2014/main" id="{C6333D61-D438-9444-9036-86DA5B63ED30}"/>
              </a:ext>
            </a:extLst>
          </p:cNvPr>
          <p:cNvSpPr>
            <a:spLocks noGrp="1"/>
          </p:cNvSpPr>
          <p:nvPr>
            <p:ph idx="1"/>
          </p:nvPr>
        </p:nvSpPr>
        <p:spPr/>
        <p:txBody>
          <a:bodyPr/>
          <a:lstStyle/>
          <a:p>
            <a:r>
              <a:rPr lang="en-US" dirty="0"/>
              <a:t>Square Capital (limit $100k)</a:t>
            </a:r>
          </a:p>
          <a:p>
            <a:r>
              <a:rPr lang="en-US" dirty="0" err="1"/>
              <a:t>Paypal</a:t>
            </a:r>
            <a:r>
              <a:rPr lang="en-US" dirty="0"/>
              <a:t> working capital (limit $500k)</a:t>
            </a:r>
          </a:p>
          <a:p>
            <a:r>
              <a:rPr lang="en-US" dirty="0"/>
              <a:t>Kabbage</a:t>
            </a:r>
          </a:p>
          <a:p>
            <a:r>
              <a:rPr lang="en-US" dirty="0" err="1"/>
              <a:t>Payoneer</a:t>
            </a:r>
            <a:r>
              <a:rPr lang="en-US" dirty="0"/>
              <a:t> (limit $500k, with net interest rate as low as 2.5%)</a:t>
            </a:r>
          </a:p>
        </p:txBody>
      </p:sp>
    </p:spTree>
    <p:extLst>
      <p:ext uri="{BB962C8B-B14F-4D97-AF65-F5344CB8AC3E}">
        <p14:creationId xmlns:p14="http://schemas.microsoft.com/office/powerpoint/2010/main" val="388999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D0ED-9AA8-4F48-AB5F-EF022E153857}"/>
              </a:ext>
            </a:extLst>
          </p:cNvPr>
          <p:cNvSpPr>
            <a:spLocks noGrp="1"/>
          </p:cNvSpPr>
          <p:nvPr>
            <p:ph type="title"/>
          </p:nvPr>
        </p:nvSpPr>
        <p:spPr/>
        <p:txBody>
          <a:bodyPr/>
          <a:lstStyle/>
          <a:p>
            <a:r>
              <a:rPr lang="en-US" dirty="0"/>
              <a:t>Market insights</a:t>
            </a:r>
          </a:p>
        </p:txBody>
      </p:sp>
      <p:sp>
        <p:nvSpPr>
          <p:cNvPr id="3" name="Text Placeholder 2">
            <a:extLst>
              <a:ext uri="{FF2B5EF4-FFF2-40B4-BE49-F238E27FC236}">
                <a16:creationId xmlns:a16="http://schemas.microsoft.com/office/drawing/2014/main" id="{80874EAC-2FB8-F04F-8827-A9342EED30B9}"/>
              </a:ext>
            </a:extLst>
          </p:cNvPr>
          <p:cNvSpPr>
            <a:spLocks noGrp="1"/>
          </p:cNvSpPr>
          <p:nvPr>
            <p:ph type="body" idx="1"/>
          </p:nvPr>
        </p:nvSpPr>
        <p:spPr/>
        <p:txBody>
          <a:bodyPr/>
          <a:lstStyle/>
          <a:p>
            <a:r>
              <a:rPr lang="en-US" dirty="0"/>
              <a:t>What the landscape looks like</a:t>
            </a:r>
          </a:p>
        </p:txBody>
      </p:sp>
    </p:spTree>
    <p:extLst>
      <p:ext uri="{BB962C8B-B14F-4D97-AF65-F5344CB8AC3E}">
        <p14:creationId xmlns:p14="http://schemas.microsoft.com/office/powerpoint/2010/main" val="1443279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E37BF-3D56-E24A-8F21-BA391F29F4E4}"/>
              </a:ext>
            </a:extLst>
          </p:cNvPr>
          <p:cNvSpPr>
            <a:spLocks noGrp="1"/>
          </p:cNvSpPr>
          <p:nvPr>
            <p:ph type="title"/>
          </p:nvPr>
        </p:nvSpPr>
        <p:spPr/>
        <p:txBody>
          <a:bodyPr>
            <a:normAutofit/>
          </a:bodyPr>
          <a:lstStyle/>
          <a:p>
            <a:r>
              <a:rPr lang="en-US" dirty="0"/>
              <a:t>Alternatives</a:t>
            </a:r>
          </a:p>
        </p:txBody>
      </p:sp>
      <p:sp>
        <p:nvSpPr>
          <p:cNvPr id="3" name="Content Placeholder 2">
            <a:extLst>
              <a:ext uri="{FF2B5EF4-FFF2-40B4-BE49-F238E27FC236}">
                <a16:creationId xmlns:a16="http://schemas.microsoft.com/office/drawing/2014/main" id="{C6333D61-D438-9444-9036-86DA5B63ED30}"/>
              </a:ext>
            </a:extLst>
          </p:cNvPr>
          <p:cNvSpPr>
            <a:spLocks noGrp="1"/>
          </p:cNvSpPr>
          <p:nvPr>
            <p:ph idx="1"/>
          </p:nvPr>
        </p:nvSpPr>
        <p:spPr/>
        <p:txBody>
          <a:bodyPr/>
          <a:lstStyle/>
          <a:p>
            <a:r>
              <a:rPr lang="en-US" dirty="0"/>
              <a:t>Revolving Credit Line from Bank (collateral &amp; credit)</a:t>
            </a:r>
          </a:p>
          <a:p>
            <a:r>
              <a:rPr lang="en-US" dirty="0"/>
              <a:t>Fixed loan from Bank  (collateral &amp; credit)</a:t>
            </a:r>
          </a:p>
          <a:p>
            <a:endParaRPr lang="en-US" dirty="0"/>
          </a:p>
          <a:p>
            <a:endParaRPr lang="en-US" dirty="0"/>
          </a:p>
        </p:txBody>
      </p:sp>
    </p:spTree>
    <p:extLst>
      <p:ext uri="{BB962C8B-B14F-4D97-AF65-F5344CB8AC3E}">
        <p14:creationId xmlns:p14="http://schemas.microsoft.com/office/powerpoint/2010/main" val="4133213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6745-19D3-9F40-98D7-58E40F909D4F}"/>
              </a:ext>
            </a:extLst>
          </p:cNvPr>
          <p:cNvSpPr>
            <a:spLocks noGrp="1"/>
          </p:cNvSpPr>
          <p:nvPr>
            <p:ph type="title"/>
          </p:nvPr>
        </p:nvSpPr>
        <p:spPr/>
        <p:txBody>
          <a:bodyPr/>
          <a:lstStyle/>
          <a:p>
            <a:r>
              <a:rPr lang="en-US" dirty="0"/>
              <a:t>Loans more info</a:t>
            </a:r>
          </a:p>
        </p:txBody>
      </p:sp>
      <p:sp>
        <p:nvSpPr>
          <p:cNvPr id="3" name="Content Placeholder 2">
            <a:extLst>
              <a:ext uri="{FF2B5EF4-FFF2-40B4-BE49-F238E27FC236}">
                <a16:creationId xmlns:a16="http://schemas.microsoft.com/office/drawing/2014/main" id="{2E226F70-F52C-564D-821A-0F20E8A4134A}"/>
              </a:ext>
            </a:extLst>
          </p:cNvPr>
          <p:cNvSpPr>
            <a:spLocks noGrp="1"/>
          </p:cNvSpPr>
          <p:nvPr>
            <p:ph idx="1"/>
          </p:nvPr>
        </p:nvSpPr>
        <p:spPr/>
        <p:txBody>
          <a:bodyPr>
            <a:normAutofit/>
          </a:bodyPr>
          <a:lstStyle/>
          <a:p>
            <a:r>
              <a:rPr lang="en-US" dirty="0"/>
              <a:t>In 2017 - $3B in loans for 20k businesses = 150k avg loan per business</a:t>
            </a:r>
          </a:p>
          <a:p>
            <a:r>
              <a:rPr lang="en-US" dirty="0"/>
              <a:t>APR roughly 15-17%, no origination fees (6-14% advertised)</a:t>
            </a:r>
          </a:p>
          <a:p>
            <a:r>
              <a:rPr lang="en-US" dirty="0"/>
              <a:t>12 months repayment – fixed monthly installments directly from Amazon account</a:t>
            </a:r>
          </a:p>
          <a:p>
            <a:r>
              <a:rPr lang="en-US" dirty="0"/>
              <a:t>Next day funding</a:t>
            </a:r>
          </a:p>
          <a:p>
            <a:r>
              <a:rPr lang="en-US" dirty="0"/>
              <a:t>Amazon told Bloomberg that interest rates on its loans are lower than those of credit cards and </a:t>
            </a:r>
            <a:r>
              <a:rPr lang="en-US" dirty="0">
                <a:hlinkClick r:id="rId2"/>
              </a:rPr>
              <a:t>merchant cash advances</a:t>
            </a:r>
            <a:r>
              <a:rPr lang="en-US" dirty="0"/>
              <a:t>. </a:t>
            </a:r>
          </a:p>
          <a:p>
            <a:r>
              <a:rPr lang="en-US" dirty="0"/>
              <a:t>Annual percentage rates, which include other fees, for business credit cards are 12% to 22%, while MCAs carry APRs between 40% and 350%.</a:t>
            </a:r>
          </a:p>
        </p:txBody>
      </p:sp>
    </p:spTree>
    <p:extLst>
      <p:ext uri="{BB962C8B-B14F-4D97-AF65-F5344CB8AC3E}">
        <p14:creationId xmlns:p14="http://schemas.microsoft.com/office/powerpoint/2010/main" val="2175305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B014-7E31-AF40-9C0B-526F128EBFA9}"/>
              </a:ext>
            </a:extLst>
          </p:cNvPr>
          <p:cNvSpPr>
            <a:spLocks noGrp="1"/>
          </p:cNvSpPr>
          <p:nvPr>
            <p:ph type="title"/>
          </p:nvPr>
        </p:nvSpPr>
        <p:spPr/>
        <p:txBody>
          <a:bodyPr/>
          <a:lstStyle/>
          <a:p>
            <a:r>
              <a:rPr lang="en-US" dirty="0"/>
              <a:t>Design</a:t>
            </a:r>
          </a:p>
        </p:txBody>
      </p:sp>
      <p:sp>
        <p:nvSpPr>
          <p:cNvPr id="3" name="Text Placeholder 2">
            <a:extLst>
              <a:ext uri="{FF2B5EF4-FFF2-40B4-BE49-F238E27FC236}">
                <a16:creationId xmlns:a16="http://schemas.microsoft.com/office/drawing/2014/main" id="{0D5EF53B-61E9-4642-90E6-23004D30D04C}"/>
              </a:ext>
            </a:extLst>
          </p:cNvPr>
          <p:cNvSpPr>
            <a:spLocks noGrp="1"/>
          </p:cNvSpPr>
          <p:nvPr>
            <p:ph type="body" idx="1"/>
          </p:nvPr>
        </p:nvSpPr>
        <p:spPr/>
        <p:txBody>
          <a:bodyPr/>
          <a:lstStyle/>
          <a:p>
            <a:r>
              <a:rPr lang="en-US" dirty="0"/>
              <a:t>How to make Amazon Seller Lending better</a:t>
            </a:r>
          </a:p>
        </p:txBody>
      </p:sp>
    </p:spTree>
    <p:extLst>
      <p:ext uri="{BB962C8B-B14F-4D97-AF65-F5344CB8AC3E}">
        <p14:creationId xmlns:p14="http://schemas.microsoft.com/office/powerpoint/2010/main" val="2805409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B19-E10C-654F-8B04-54861156EDE3}"/>
              </a:ext>
            </a:extLst>
          </p:cNvPr>
          <p:cNvSpPr>
            <a:spLocks noGrp="1"/>
          </p:cNvSpPr>
          <p:nvPr>
            <p:ph type="title"/>
          </p:nvPr>
        </p:nvSpPr>
        <p:spPr/>
        <p:txBody>
          <a:bodyPr/>
          <a:lstStyle/>
          <a:p>
            <a:r>
              <a:rPr lang="en-US" dirty="0"/>
              <a:t>Think Big Goal…</a:t>
            </a:r>
          </a:p>
        </p:txBody>
      </p:sp>
      <p:sp>
        <p:nvSpPr>
          <p:cNvPr id="3" name="Content Placeholder 2">
            <a:extLst>
              <a:ext uri="{FF2B5EF4-FFF2-40B4-BE49-F238E27FC236}">
                <a16:creationId xmlns:a16="http://schemas.microsoft.com/office/drawing/2014/main" id="{D468F398-9A42-E642-9A3F-DA158FBC6A97}"/>
              </a:ext>
            </a:extLst>
          </p:cNvPr>
          <p:cNvSpPr>
            <a:spLocks noGrp="1"/>
          </p:cNvSpPr>
          <p:nvPr>
            <p:ph idx="1"/>
          </p:nvPr>
        </p:nvSpPr>
        <p:spPr/>
        <p:txBody>
          <a:bodyPr/>
          <a:lstStyle/>
          <a:p>
            <a:r>
              <a:rPr lang="en-US" dirty="0"/>
              <a:t>Can we take current 2% seller financing levels to … ALL sellers? </a:t>
            </a:r>
          </a:p>
          <a:p>
            <a:pPr lvl="1"/>
            <a:r>
              <a:rPr lang="en-US" dirty="0"/>
              <a:t>Creating value for sellers, but ALSO Amazon?</a:t>
            </a:r>
          </a:p>
        </p:txBody>
      </p:sp>
    </p:spTree>
    <p:extLst>
      <p:ext uri="{BB962C8B-B14F-4D97-AF65-F5344CB8AC3E}">
        <p14:creationId xmlns:p14="http://schemas.microsoft.com/office/powerpoint/2010/main" val="1206160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6DBAF-4CA5-4045-B889-C1EDC61E5F37}"/>
              </a:ext>
            </a:extLst>
          </p:cNvPr>
          <p:cNvSpPr>
            <a:spLocks noGrp="1"/>
          </p:cNvSpPr>
          <p:nvPr>
            <p:ph type="title"/>
          </p:nvPr>
        </p:nvSpPr>
        <p:spPr/>
        <p:txBody>
          <a:bodyPr/>
          <a:lstStyle/>
          <a:p>
            <a:r>
              <a:rPr lang="en-US" dirty="0"/>
              <a:t>Needs -&gt; Solutions</a:t>
            </a:r>
          </a:p>
        </p:txBody>
      </p:sp>
      <p:sp>
        <p:nvSpPr>
          <p:cNvPr id="3" name="Content Placeholder 2">
            <a:extLst>
              <a:ext uri="{FF2B5EF4-FFF2-40B4-BE49-F238E27FC236}">
                <a16:creationId xmlns:a16="http://schemas.microsoft.com/office/drawing/2014/main" id="{113D1F04-DD49-5E40-8979-871B49816F6D}"/>
              </a:ext>
            </a:extLst>
          </p:cNvPr>
          <p:cNvSpPr>
            <a:spLocks noGrp="1"/>
          </p:cNvSpPr>
          <p:nvPr>
            <p:ph idx="1"/>
          </p:nvPr>
        </p:nvSpPr>
        <p:spPr>
          <a:xfrm>
            <a:off x="1371600" y="1769423"/>
            <a:ext cx="9601200" cy="4845133"/>
          </a:xfrm>
        </p:spPr>
        <p:txBody>
          <a:bodyPr>
            <a:normAutofit lnSpcReduction="10000"/>
          </a:bodyPr>
          <a:lstStyle/>
          <a:p>
            <a:r>
              <a:rPr lang="en-US" dirty="0"/>
              <a:t>Transparency with process</a:t>
            </a:r>
          </a:p>
          <a:p>
            <a:pPr lvl="1"/>
            <a:r>
              <a:rPr lang="en-US" dirty="0"/>
              <a:t>Show criteria and scoring for sellers</a:t>
            </a:r>
          </a:p>
          <a:p>
            <a:pPr lvl="1"/>
            <a:r>
              <a:rPr lang="en-US" dirty="0"/>
              <a:t>Offer options for credit check, personal guarantee</a:t>
            </a:r>
          </a:p>
          <a:p>
            <a:r>
              <a:rPr lang="en-US" dirty="0"/>
              <a:t>Education</a:t>
            </a:r>
          </a:p>
          <a:p>
            <a:pPr lvl="1"/>
            <a:r>
              <a:rPr lang="en-US" dirty="0"/>
              <a:t>Help them get funding (by telling them what to do)</a:t>
            </a:r>
          </a:p>
          <a:p>
            <a:pPr lvl="1"/>
            <a:r>
              <a:rPr lang="en-US" dirty="0"/>
              <a:t>Compare alternatives for the sellers</a:t>
            </a:r>
          </a:p>
          <a:p>
            <a:r>
              <a:rPr lang="en-US" dirty="0"/>
              <a:t>Flexible borrowing for business needs</a:t>
            </a:r>
          </a:p>
          <a:p>
            <a:pPr lvl="1"/>
            <a:r>
              <a:rPr lang="en-US" dirty="0"/>
              <a:t>Revolving credit line</a:t>
            </a:r>
          </a:p>
          <a:p>
            <a:r>
              <a:rPr lang="en-US" dirty="0"/>
              <a:t>High APR / Scalability with business</a:t>
            </a:r>
          </a:p>
          <a:p>
            <a:pPr lvl="1"/>
            <a:r>
              <a:rPr lang="en-US" dirty="0"/>
              <a:t>APRs that adapt based on size (aka stability), or repayment history</a:t>
            </a:r>
          </a:p>
          <a:p>
            <a:pPr lvl="1"/>
            <a:r>
              <a:rPr lang="en-US" dirty="0"/>
              <a:t>Look again at risk evaluation model, and why other firms are able to fund at lower APR</a:t>
            </a:r>
          </a:p>
          <a:p>
            <a:pPr lvl="1"/>
            <a:r>
              <a:rPr lang="en-US" dirty="0"/>
              <a:t>Education on what an APR means</a:t>
            </a:r>
          </a:p>
          <a:p>
            <a:endParaRPr lang="en-US" dirty="0"/>
          </a:p>
          <a:p>
            <a:pPr lvl="1"/>
            <a:endParaRPr lang="en-US" dirty="0"/>
          </a:p>
        </p:txBody>
      </p:sp>
    </p:spTree>
    <p:extLst>
      <p:ext uri="{BB962C8B-B14F-4D97-AF65-F5344CB8AC3E}">
        <p14:creationId xmlns:p14="http://schemas.microsoft.com/office/powerpoint/2010/main" val="380542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C66E-DD3C-9F45-95BE-E9BBEBE26D36}"/>
              </a:ext>
            </a:extLst>
          </p:cNvPr>
          <p:cNvSpPr>
            <a:spLocks noGrp="1"/>
          </p:cNvSpPr>
          <p:nvPr>
            <p:ph type="title"/>
          </p:nvPr>
        </p:nvSpPr>
        <p:spPr/>
        <p:txBody>
          <a:bodyPr/>
          <a:lstStyle/>
          <a:p>
            <a:r>
              <a:rPr lang="en-US" dirty="0"/>
              <a:t>Metrics</a:t>
            </a:r>
          </a:p>
        </p:txBody>
      </p:sp>
      <p:sp>
        <p:nvSpPr>
          <p:cNvPr id="3" name="Content Placeholder 2">
            <a:extLst>
              <a:ext uri="{FF2B5EF4-FFF2-40B4-BE49-F238E27FC236}">
                <a16:creationId xmlns:a16="http://schemas.microsoft.com/office/drawing/2014/main" id="{B207B4A3-17AF-7C46-8986-D67A060BF02E}"/>
              </a:ext>
            </a:extLst>
          </p:cNvPr>
          <p:cNvSpPr>
            <a:spLocks noGrp="1"/>
          </p:cNvSpPr>
          <p:nvPr>
            <p:ph idx="1"/>
          </p:nvPr>
        </p:nvSpPr>
        <p:spPr>
          <a:xfrm>
            <a:off x="1371600" y="1493948"/>
            <a:ext cx="9601200" cy="4842457"/>
          </a:xfrm>
        </p:spPr>
        <p:txBody>
          <a:bodyPr>
            <a:normAutofit fontScale="55000" lnSpcReduction="20000"/>
          </a:bodyPr>
          <a:lstStyle/>
          <a:p>
            <a:r>
              <a:rPr lang="en-US" dirty="0"/>
              <a:t>Complaints</a:t>
            </a:r>
          </a:p>
          <a:p>
            <a:r>
              <a:rPr lang="en-US" dirty="0"/>
              <a:t>Returns</a:t>
            </a:r>
          </a:p>
          <a:p>
            <a:r>
              <a:rPr lang="en-US" dirty="0"/>
              <a:t>Shipping time</a:t>
            </a:r>
          </a:p>
          <a:p>
            <a:r>
              <a:rPr lang="en-US" dirty="0"/>
              <a:t>Reviews</a:t>
            </a:r>
          </a:p>
          <a:p>
            <a:r>
              <a:rPr lang="en-US" dirty="0"/>
              <a:t>ODR (Order Defect Rate)</a:t>
            </a:r>
          </a:p>
          <a:p>
            <a:r>
              <a:rPr lang="en-US" dirty="0"/>
              <a:t>Pre fulfilment cancel rate</a:t>
            </a:r>
          </a:p>
          <a:p>
            <a:r>
              <a:rPr lang="en-US" dirty="0"/>
              <a:t>Late shipment rate</a:t>
            </a:r>
          </a:p>
          <a:p>
            <a:r>
              <a:rPr lang="en-US" dirty="0"/>
              <a:t>Product Rank of products (weighted by volume sold, and percentage of total sellers sales volume)</a:t>
            </a:r>
          </a:p>
          <a:p>
            <a:r>
              <a:rPr lang="en-US" dirty="0"/>
              <a:t>Order Cancellations</a:t>
            </a:r>
          </a:p>
          <a:p>
            <a:r>
              <a:rPr lang="en-US" dirty="0"/>
              <a:t>Chargebacks</a:t>
            </a:r>
          </a:p>
          <a:p>
            <a:r>
              <a:rPr lang="en-US" dirty="0"/>
              <a:t>Customer Inquiries</a:t>
            </a:r>
          </a:p>
          <a:p>
            <a:r>
              <a:rPr lang="en-US" dirty="0"/>
              <a:t>Unit session percentage rate</a:t>
            </a:r>
          </a:p>
          <a:p>
            <a:r>
              <a:rPr lang="en-US" dirty="0"/>
              <a:t>Units ordered</a:t>
            </a:r>
          </a:p>
          <a:p>
            <a:r>
              <a:rPr lang="en-US" dirty="0"/>
              <a:t>Inventory performance Index</a:t>
            </a:r>
          </a:p>
          <a:p>
            <a:r>
              <a:rPr lang="en-US" dirty="0"/>
              <a:t>A to Z guarantee</a:t>
            </a:r>
          </a:p>
          <a:p>
            <a:r>
              <a:rPr lang="en-US" dirty="0"/>
              <a:t>Fees (Amazon received from each order from Seller)</a:t>
            </a:r>
          </a:p>
          <a:p>
            <a:pPr lvl="1"/>
            <a:r>
              <a:rPr lang="en-US" dirty="0"/>
              <a:t>This might change after the injection of capital allows them to scale</a:t>
            </a:r>
          </a:p>
        </p:txBody>
      </p:sp>
    </p:spTree>
    <p:extLst>
      <p:ext uri="{BB962C8B-B14F-4D97-AF65-F5344CB8AC3E}">
        <p14:creationId xmlns:p14="http://schemas.microsoft.com/office/powerpoint/2010/main" val="3587210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F46-3D57-9744-AB31-61CADD7617CB}"/>
              </a:ext>
            </a:extLst>
          </p:cNvPr>
          <p:cNvSpPr>
            <a:spLocks noGrp="1"/>
          </p:cNvSpPr>
          <p:nvPr>
            <p:ph type="title"/>
          </p:nvPr>
        </p:nvSpPr>
        <p:spPr/>
        <p:txBody>
          <a:bodyPr/>
          <a:lstStyle/>
          <a:p>
            <a:r>
              <a:rPr lang="en-US" dirty="0"/>
              <a:t>Strategies - brainstorm</a:t>
            </a:r>
          </a:p>
        </p:txBody>
      </p:sp>
      <p:sp>
        <p:nvSpPr>
          <p:cNvPr id="3" name="Content Placeholder 2">
            <a:extLst>
              <a:ext uri="{FF2B5EF4-FFF2-40B4-BE49-F238E27FC236}">
                <a16:creationId xmlns:a16="http://schemas.microsoft.com/office/drawing/2014/main" id="{DBAAB437-B216-0B45-82AF-758993AB83CD}"/>
              </a:ext>
            </a:extLst>
          </p:cNvPr>
          <p:cNvSpPr>
            <a:spLocks noGrp="1"/>
          </p:cNvSpPr>
          <p:nvPr>
            <p:ph idx="1"/>
          </p:nvPr>
        </p:nvSpPr>
        <p:spPr>
          <a:xfrm>
            <a:off x="1371600" y="1579418"/>
            <a:ext cx="9601200" cy="4963886"/>
          </a:xfrm>
        </p:spPr>
        <p:txBody>
          <a:bodyPr>
            <a:normAutofit fontScale="62500" lnSpcReduction="20000"/>
          </a:bodyPr>
          <a:lstStyle/>
          <a:p>
            <a:r>
              <a:rPr lang="en-US" dirty="0"/>
              <a:t>More advertising – a public website, newsletter with more ads</a:t>
            </a:r>
          </a:p>
          <a:p>
            <a:r>
              <a:rPr lang="en-US" dirty="0"/>
              <a:t>More expansive program – visible rates for different classes (FBA minimum collateral, vs completely unsecured FBM)</a:t>
            </a:r>
          </a:p>
          <a:p>
            <a:r>
              <a:rPr lang="en-US" dirty="0"/>
              <a:t>Fixing any kinks in the FBA warehousing fees vs FBA inventory requirements for loan</a:t>
            </a:r>
          </a:p>
          <a:p>
            <a:r>
              <a:rPr lang="en-US" dirty="0"/>
              <a:t>Adapting Algorithm based on recent learnings – and iteratively relooking at things again. &lt;&gt;</a:t>
            </a:r>
          </a:p>
          <a:p>
            <a:pPr lvl="1"/>
            <a:r>
              <a:rPr lang="en-US" dirty="0"/>
              <a:t>Is repayment history weighted accurately (evidence online says people get same interest rate on subsequent loans)</a:t>
            </a:r>
          </a:p>
          <a:p>
            <a:pPr lvl="1"/>
            <a:r>
              <a:rPr lang="en-US" dirty="0"/>
              <a:t>Lease 3</a:t>
            </a:r>
            <a:r>
              <a:rPr lang="en-US" baseline="30000" dirty="0"/>
              <a:t>rd</a:t>
            </a:r>
            <a:r>
              <a:rPr lang="en-US" dirty="0"/>
              <a:t> party models for risk vs build your own over time (comparison on which is best)</a:t>
            </a:r>
          </a:p>
          <a:p>
            <a:pPr lvl="2"/>
            <a:r>
              <a:rPr lang="en-US" dirty="0"/>
              <a:t>3</a:t>
            </a:r>
            <a:r>
              <a:rPr lang="en-US" baseline="30000" dirty="0"/>
              <a:t>rd</a:t>
            </a:r>
            <a:r>
              <a:rPr lang="en-US" dirty="0"/>
              <a:t> party may be a better model since they focus on this</a:t>
            </a:r>
          </a:p>
          <a:p>
            <a:pPr lvl="2"/>
            <a:r>
              <a:rPr lang="en-US" dirty="0"/>
              <a:t>But do they understand synergies within Amazon for increase in goods sold</a:t>
            </a:r>
          </a:p>
          <a:p>
            <a:r>
              <a:rPr lang="en-US" dirty="0"/>
              <a:t>More user friendly interface showing how to apply, and criteria to be met by sellers not currently invited</a:t>
            </a:r>
          </a:p>
          <a:p>
            <a:r>
              <a:rPr lang="en-US" dirty="0"/>
              <a:t>Credit Line – application with credit (partnering with BOA). &lt;&gt;</a:t>
            </a:r>
          </a:p>
          <a:p>
            <a:r>
              <a:rPr lang="en-US" dirty="0"/>
              <a:t>Expanding to Vendor Central</a:t>
            </a:r>
          </a:p>
          <a:p>
            <a:r>
              <a:rPr lang="en-US" dirty="0"/>
              <a:t>Better rates for Commodity goods &lt;&gt;</a:t>
            </a:r>
          </a:p>
          <a:p>
            <a:r>
              <a:rPr lang="en-US" dirty="0"/>
              <a:t>Lower APR for businesses that are further along in their growth &lt;&gt;</a:t>
            </a:r>
          </a:p>
          <a:p>
            <a:pPr lvl="1"/>
            <a:r>
              <a:rPr lang="en-US" dirty="0"/>
              <a:t>Based on selling history and volume of goods sold</a:t>
            </a:r>
          </a:p>
          <a:p>
            <a:pPr lvl="1"/>
            <a:r>
              <a:rPr lang="en-US" dirty="0"/>
              <a:t>They will also have a higher loan amount</a:t>
            </a:r>
          </a:p>
          <a:p>
            <a:r>
              <a:rPr lang="en-US" dirty="0"/>
              <a:t>Better APR loans with minimum requirement to add to Amazon Seller marketplace to ensure it adds value ~ already in place</a:t>
            </a:r>
          </a:p>
          <a:p>
            <a:pPr lvl="1"/>
            <a:r>
              <a:rPr lang="en-US" dirty="0"/>
              <a:t>This can be tested after the fact, looking at whether volume increases were received after loan (and comparing amount)</a:t>
            </a:r>
          </a:p>
        </p:txBody>
      </p:sp>
    </p:spTree>
    <p:extLst>
      <p:ext uri="{BB962C8B-B14F-4D97-AF65-F5344CB8AC3E}">
        <p14:creationId xmlns:p14="http://schemas.microsoft.com/office/powerpoint/2010/main" val="1972558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F73E-FACE-E44F-BC70-F388D7948DC8}"/>
              </a:ext>
            </a:extLst>
          </p:cNvPr>
          <p:cNvSpPr>
            <a:spLocks noGrp="1"/>
          </p:cNvSpPr>
          <p:nvPr>
            <p:ph type="title"/>
          </p:nvPr>
        </p:nvSpPr>
        <p:spPr/>
        <p:txBody>
          <a:bodyPr/>
          <a:lstStyle/>
          <a:p>
            <a:r>
              <a:rPr lang="en-US" dirty="0"/>
              <a:t>Other strategies</a:t>
            </a:r>
          </a:p>
        </p:txBody>
      </p:sp>
      <p:sp>
        <p:nvSpPr>
          <p:cNvPr id="3" name="Content Placeholder 2">
            <a:extLst>
              <a:ext uri="{FF2B5EF4-FFF2-40B4-BE49-F238E27FC236}">
                <a16:creationId xmlns:a16="http://schemas.microsoft.com/office/drawing/2014/main" id="{89F5DAB3-C581-594C-BAE2-9A413F8B1CD2}"/>
              </a:ext>
            </a:extLst>
          </p:cNvPr>
          <p:cNvSpPr>
            <a:spLocks noGrp="1"/>
          </p:cNvSpPr>
          <p:nvPr>
            <p:ph idx="1"/>
          </p:nvPr>
        </p:nvSpPr>
        <p:spPr/>
        <p:txBody>
          <a:bodyPr/>
          <a:lstStyle/>
          <a:p>
            <a:r>
              <a:rPr lang="en-US" dirty="0"/>
              <a:t>Expand into foreign markets partnering with regional banks</a:t>
            </a:r>
          </a:p>
          <a:p>
            <a:pPr lvl="1"/>
            <a:r>
              <a:rPr lang="en-US" dirty="0"/>
              <a:t>CON: May be complicated to deliver at this point. Might be better to focus on learning the US market first. Also government enforcement may be lower in other firms</a:t>
            </a:r>
          </a:p>
          <a:p>
            <a:pPr lvl="1"/>
            <a:r>
              <a:rPr lang="en-US" dirty="0"/>
              <a:t>PRO: Might enable Amazon to create a marketplace ahead of competitors, using its asset size to gain market share for online purchases.</a:t>
            </a:r>
          </a:p>
          <a:p>
            <a:pPr lvl="2"/>
            <a:r>
              <a:rPr lang="en-US" dirty="0"/>
              <a:t>Revenue from world is roughly ¼ of US so strong opportunity may exist</a:t>
            </a:r>
          </a:p>
          <a:p>
            <a:r>
              <a:rPr lang="en-US" dirty="0"/>
              <a:t>Expand lending outside Amazon Market place</a:t>
            </a:r>
          </a:p>
          <a:p>
            <a:pPr lvl="1"/>
            <a:r>
              <a:rPr lang="en-US" dirty="0"/>
              <a:t>Doesn’t align with current firm objective</a:t>
            </a:r>
          </a:p>
        </p:txBody>
      </p:sp>
    </p:spTree>
    <p:extLst>
      <p:ext uri="{BB962C8B-B14F-4D97-AF65-F5344CB8AC3E}">
        <p14:creationId xmlns:p14="http://schemas.microsoft.com/office/powerpoint/2010/main" val="1256241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4A97-A78B-8B4C-8078-7440B5CCE67E}"/>
              </a:ext>
            </a:extLst>
          </p:cNvPr>
          <p:cNvSpPr>
            <a:spLocks noGrp="1"/>
          </p:cNvSpPr>
          <p:nvPr>
            <p:ph type="title"/>
          </p:nvPr>
        </p:nvSpPr>
        <p:spPr/>
        <p:txBody>
          <a:bodyPr/>
          <a:lstStyle/>
          <a:p>
            <a:r>
              <a:rPr lang="en-US" dirty="0"/>
              <a:t>Strategic Thought – where to put in money</a:t>
            </a:r>
          </a:p>
        </p:txBody>
      </p:sp>
      <p:sp>
        <p:nvSpPr>
          <p:cNvPr id="3" name="Content Placeholder 2">
            <a:extLst>
              <a:ext uri="{FF2B5EF4-FFF2-40B4-BE49-F238E27FC236}">
                <a16:creationId xmlns:a16="http://schemas.microsoft.com/office/drawing/2014/main" id="{A9C0F97D-3344-F34C-B6DB-8957F8BF87EB}"/>
              </a:ext>
            </a:extLst>
          </p:cNvPr>
          <p:cNvSpPr>
            <a:spLocks noGrp="1"/>
          </p:cNvSpPr>
          <p:nvPr>
            <p:ph idx="1"/>
          </p:nvPr>
        </p:nvSpPr>
        <p:spPr/>
        <p:txBody>
          <a:bodyPr>
            <a:normAutofit/>
          </a:bodyPr>
          <a:lstStyle/>
          <a:p>
            <a:r>
              <a:rPr lang="en-US" dirty="0"/>
              <a:t>Amazon growth rate averaged 27% between 2015-19</a:t>
            </a:r>
          </a:p>
          <a:p>
            <a:r>
              <a:rPr lang="en-US" dirty="0"/>
              <a:t>Interest rate received on money lent is 6-20%.</a:t>
            </a:r>
          </a:p>
          <a:p>
            <a:r>
              <a:rPr lang="en-US" dirty="0"/>
              <a:t>Is it worth it to lend more money, or reinvest in other businesses?</a:t>
            </a:r>
          </a:p>
          <a:p>
            <a:pPr lvl="1"/>
            <a:r>
              <a:rPr lang="en-US" dirty="0"/>
              <a:t>Growing Amazon Online marketplace brings additional returns (both in volume of sales and enabling more merchants to enter</a:t>
            </a:r>
          </a:p>
          <a:p>
            <a:pPr lvl="1"/>
            <a:r>
              <a:rPr lang="en-US" dirty="0"/>
              <a:t>$500B in credit offered from BOA, grow this and scale accordingly</a:t>
            </a:r>
          </a:p>
          <a:p>
            <a:pPr lvl="1"/>
            <a:r>
              <a:rPr lang="en-US" dirty="0"/>
              <a:t>Diversification of assets</a:t>
            </a:r>
          </a:p>
          <a:p>
            <a:endParaRPr lang="en-US" dirty="0"/>
          </a:p>
        </p:txBody>
      </p:sp>
    </p:spTree>
    <p:extLst>
      <p:ext uri="{BB962C8B-B14F-4D97-AF65-F5344CB8AC3E}">
        <p14:creationId xmlns:p14="http://schemas.microsoft.com/office/powerpoint/2010/main" val="2932064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B014-7E31-AF40-9C0B-526F128EBFA9}"/>
              </a:ext>
            </a:extLst>
          </p:cNvPr>
          <p:cNvSpPr>
            <a:spLocks noGrp="1"/>
          </p:cNvSpPr>
          <p:nvPr>
            <p:ph type="title"/>
          </p:nvPr>
        </p:nvSpPr>
        <p:spPr/>
        <p:txBody>
          <a:bodyPr/>
          <a:lstStyle/>
          <a:p>
            <a:r>
              <a:rPr lang="en-US" dirty="0"/>
              <a:t>Product UX</a:t>
            </a:r>
          </a:p>
        </p:txBody>
      </p:sp>
      <p:sp>
        <p:nvSpPr>
          <p:cNvPr id="5" name="Text Placeholder 4">
            <a:extLst>
              <a:ext uri="{FF2B5EF4-FFF2-40B4-BE49-F238E27FC236}">
                <a16:creationId xmlns:a16="http://schemas.microsoft.com/office/drawing/2014/main" id="{75B1D545-A8DD-684B-9685-1349A8A891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281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09B0-7148-2E46-9FB8-E654B753E354}"/>
              </a:ext>
            </a:extLst>
          </p:cNvPr>
          <p:cNvSpPr>
            <a:spLocks noGrp="1"/>
          </p:cNvSpPr>
          <p:nvPr>
            <p:ph type="title"/>
          </p:nvPr>
        </p:nvSpPr>
        <p:spPr/>
        <p:txBody>
          <a:bodyPr/>
          <a:lstStyle/>
          <a:p>
            <a:r>
              <a:rPr lang="en-US" dirty="0"/>
              <a:t>Third party sellers make the majority of online store sales</a:t>
            </a:r>
          </a:p>
        </p:txBody>
      </p:sp>
      <p:sp>
        <p:nvSpPr>
          <p:cNvPr id="3" name="Content Placeholder 2">
            <a:extLst>
              <a:ext uri="{FF2B5EF4-FFF2-40B4-BE49-F238E27FC236}">
                <a16:creationId xmlns:a16="http://schemas.microsoft.com/office/drawing/2014/main" id="{CBAA1EC0-735C-934A-8DCD-5E571C46CD55}"/>
              </a:ext>
            </a:extLst>
          </p:cNvPr>
          <p:cNvSpPr>
            <a:spLocks noGrp="1"/>
          </p:cNvSpPr>
          <p:nvPr>
            <p:ph idx="1"/>
          </p:nvPr>
        </p:nvSpPr>
        <p:spPr>
          <a:xfrm>
            <a:off x="1371600" y="2122868"/>
            <a:ext cx="9601200" cy="3581400"/>
          </a:xfrm>
        </p:spPr>
        <p:txBody>
          <a:bodyPr/>
          <a:lstStyle/>
          <a:p>
            <a:r>
              <a:rPr lang="en-US" dirty="0"/>
              <a:t>54% of units sold on amazon are from third party sellers</a:t>
            </a:r>
          </a:p>
        </p:txBody>
      </p:sp>
      <p:pic>
        <p:nvPicPr>
          <p:cNvPr id="4" name="Picture 3">
            <a:extLst>
              <a:ext uri="{FF2B5EF4-FFF2-40B4-BE49-F238E27FC236}">
                <a16:creationId xmlns:a16="http://schemas.microsoft.com/office/drawing/2014/main" id="{9C7B988D-F61B-694C-B0E1-13A6D0DFBFF6}"/>
              </a:ext>
            </a:extLst>
          </p:cNvPr>
          <p:cNvPicPr>
            <a:picLocks noChangeAspect="1"/>
          </p:cNvPicPr>
          <p:nvPr/>
        </p:nvPicPr>
        <p:blipFill>
          <a:blip r:embed="rId2"/>
          <a:stretch>
            <a:fillRect/>
          </a:stretch>
        </p:blipFill>
        <p:spPr>
          <a:xfrm>
            <a:off x="3992451" y="2855170"/>
            <a:ext cx="5584891" cy="3810946"/>
          </a:xfrm>
          <a:prstGeom prst="rect">
            <a:avLst/>
          </a:prstGeom>
        </p:spPr>
      </p:pic>
    </p:spTree>
    <p:extLst>
      <p:ext uri="{BB962C8B-B14F-4D97-AF65-F5344CB8AC3E}">
        <p14:creationId xmlns:p14="http://schemas.microsoft.com/office/powerpoint/2010/main" val="3955527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568E-9D5E-2346-9EB0-5CCA77DE26E8}"/>
              </a:ext>
            </a:extLst>
          </p:cNvPr>
          <p:cNvSpPr>
            <a:spLocks noGrp="1"/>
          </p:cNvSpPr>
          <p:nvPr>
            <p:ph type="title"/>
          </p:nvPr>
        </p:nvSpPr>
        <p:spPr/>
        <p:txBody>
          <a:bodyPr/>
          <a:lstStyle/>
          <a:p>
            <a:r>
              <a:rPr lang="en-US" dirty="0"/>
              <a:t>User Flow: Experience Diagram</a:t>
            </a:r>
          </a:p>
        </p:txBody>
      </p:sp>
      <p:sp>
        <p:nvSpPr>
          <p:cNvPr id="4" name="TextBox 3">
            <a:extLst>
              <a:ext uri="{FF2B5EF4-FFF2-40B4-BE49-F238E27FC236}">
                <a16:creationId xmlns:a16="http://schemas.microsoft.com/office/drawing/2014/main" id="{7822308B-FDBB-EE4F-8BF7-17E981751E9F}"/>
              </a:ext>
            </a:extLst>
          </p:cNvPr>
          <p:cNvSpPr txBox="1"/>
          <p:nvPr/>
        </p:nvSpPr>
        <p:spPr>
          <a:xfrm>
            <a:off x="1100138" y="2628900"/>
            <a:ext cx="1514475" cy="1200329"/>
          </a:xfrm>
          <a:prstGeom prst="rect">
            <a:avLst/>
          </a:prstGeom>
          <a:noFill/>
        </p:spPr>
        <p:txBody>
          <a:bodyPr wrap="square" rtlCol="0">
            <a:spAutoFit/>
          </a:bodyPr>
          <a:lstStyle/>
          <a:p>
            <a:r>
              <a:rPr lang="en-US" dirty="0"/>
              <a:t>Algorithm that pre-selects Sellers</a:t>
            </a:r>
          </a:p>
        </p:txBody>
      </p:sp>
      <p:sp>
        <p:nvSpPr>
          <p:cNvPr id="5" name="TextBox 4">
            <a:extLst>
              <a:ext uri="{FF2B5EF4-FFF2-40B4-BE49-F238E27FC236}">
                <a16:creationId xmlns:a16="http://schemas.microsoft.com/office/drawing/2014/main" id="{61084BFE-927B-9648-A7C7-C3E4776CD8FB}"/>
              </a:ext>
            </a:extLst>
          </p:cNvPr>
          <p:cNvSpPr txBox="1"/>
          <p:nvPr/>
        </p:nvSpPr>
        <p:spPr>
          <a:xfrm>
            <a:off x="2809884" y="2767399"/>
            <a:ext cx="1647816" cy="923330"/>
          </a:xfrm>
          <a:prstGeom prst="rect">
            <a:avLst/>
          </a:prstGeom>
          <a:noFill/>
        </p:spPr>
        <p:txBody>
          <a:bodyPr wrap="square" rtlCol="0">
            <a:spAutoFit/>
          </a:bodyPr>
          <a:lstStyle/>
          <a:p>
            <a:r>
              <a:rPr lang="en-US" dirty="0"/>
              <a:t>Seller Receives Pop Up on Seller Central</a:t>
            </a:r>
          </a:p>
        </p:txBody>
      </p:sp>
      <p:sp>
        <p:nvSpPr>
          <p:cNvPr id="6" name="TextBox 5">
            <a:extLst>
              <a:ext uri="{FF2B5EF4-FFF2-40B4-BE49-F238E27FC236}">
                <a16:creationId xmlns:a16="http://schemas.microsoft.com/office/drawing/2014/main" id="{D88358E6-F3DF-5F4F-8793-988803E0A836}"/>
              </a:ext>
            </a:extLst>
          </p:cNvPr>
          <p:cNvSpPr txBox="1"/>
          <p:nvPr/>
        </p:nvSpPr>
        <p:spPr>
          <a:xfrm>
            <a:off x="4933959" y="2767398"/>
            <a:ext cx="1647816" cy="923330"/>
          </a:xfrm>
          <a:prstGeom prst="rect">
            <a:avLst/>
          </a:prstGeom>
          <a:noFill/>
        </p:spPr>
        <p:txBody>
          <a:bodyPr wrap="square" rtlCol="0">
            <a:spAutoFit/>
          </a:bodyPr>
          <a:lstStyle/>
          <a:p>
            <a:r>
              <a:rPr lang="en-US" dirty="0"/>
              <a:t>Seller Selects between 3 Loan Options</a:t>
            </a:r>
          </a:p>
        </p:txBody>
      </p:sp>
      <p:sp>
        <p:nvSpPr>
          <p:cNvPr id="7" name="TextBox 6">
            <a:extLst>
              <a:ext uri="{FF2B5EF4-FFF2-40B4-BE49-F238E27FC236}">
                <a16:creationId xmlns:a16="http://schemas.microsoft.com/office/drawing/2014/main" id="{98B91A62-8E50-D148-A08F-D6238F380F50}"/>
              </a:ext>
            </a:extLst>
          </p:cNvPr>
          <p:cNvSpPr txBox="1"/>
          <p:nvPr/>
        </p:nvSpPr>
        <p:spPr>
          <a:xfrm>
            <a:off x="7110405" y="2767397"/>
            <a:ext cx="1514475" cy="646331"/>
          </a:xfrm>
          <a:prstGeom prst="rect">
            <a:avLst/>
          </a:prstGeom>
          <a:noFill/>
        </p:spPr>
        <p:txBody>
          <a:bodyPr wrap="square" rtlCol="0">
            <a:spAutoFit/>
          </a:bodyPr>
          <a:lstStyle/>
          <a:p>
            <a:r>
              <a:rPr lang="en-US" dirty="0"/>
              <a:t>Seller Fills 1 Page form</a:t>
            </a:r>
          </a:p>
        </p:txBody>
      </p:sp>
      <p:sp>
        <p:nvSpPr>
          <p:cNvPr id="8" name="TextBox 7">
            <a:extLst>
              <a:ext uri="{FF2B5EF4-FFF2-40B4-BE49-F238E27FC236}">
                <a16:creationId xmlns:a16="http://schemas.microsoft.com/office/drawing/2014/main" id="{B278F568-1E59-8242-A300-4F69BD041BA7}"/>
              </a:ext>
            </a:extLst>
          </p:cNvPr>
          <p:cNvSpPr txBox="1"/>
          <p:nvPr/>
        </p:nvSpPr>
        <p:spPr>
          <a:xfrm>
            <a:off x="8820149" y="2776921"/>
            <a:ext cx="1781176" cy="1200329"/>
          </a:xfrm>
          <a:prstGeom prst="rect">
            <a:avLst/>
          </a:prstGeom>
          <a:noFill/>
        </p:spPr>
        <p:txBody>
          <a:bodyPr wrap="square" rtlCol="0">
            <a:spAutoFit/>
          </a:bodyPr>
          <a:lstStyle/>
          <a:p>
            <a:r>
              <a:rPr lang="en-US" dirty="0"/>
              <a:t>Application Submitted Page. “Will Email if Approved”</a:t>
            </a:r>
          </a:p>
        </p:txBody>
      </p:sp>
      <p:sp>
        <p:nvSpPr>
          <p:cNvPr id="10" name="TextBox 9">
            <a:extLst>
              <a:ext uri="{FF2B5EF4-FFF2-40B4-BE49-F238E27FC236}">
                <a16:creationId xmlns:a16="http://schemas.microsoft.com/office/drawing/2014/main" id="{05A476C6-0D80-C942-9EEF-35B7A911DCBB}"/>
              </a:ext>
            </a:extLst>
          </p:cNvPr>
          <p:cNvSpPr txBox="1"/>
          <p:nvPr/>
        </p:nvSpPr>
        <p:spPr>
          <a:xfrm>
            <a:off x="8964902" y="4800510"/>
            <a:ext cx="2007897" cy="1200329"/>
          </a:xfrm>
          <a:prstGeom prst="rect">
            <a:avLst/>
          </a:prstGeom>
          <a:noFill/>
        </p:spPr>
        <p:txBody>
          <a:bodyPr wrap="square" rtlCol="0">
            <a:spAutoFit/>
          </a:bodyPr>
          <a:lstStyle/>
          <a:p>
            <a:r>
              <a:rPr lang="en-US" dirty="0"/>
              <a:t>Seller Receives email in 1 business day with Approval/Denial</a:t>
            </a:r>
          </a:p>
        </p:txBody>
      </p:sp>
      <p:sp>
        <p:nvSpPr>
          <p:cNvPr id="11" name="TextBox 10">
            <a:extLst>
              <a:ext uri="{FF2B5EF4-FFF2-40B4-BE49-F238E27FC236}">
                <a16:creationId xmlns:a16="http://schemas.microsoft.com/office/drawing/2014/main" id="{A9D316DF-6EE7-BD4C-A167-D7B315CDFE88}"/>
              </a:ext>
            </a:extLst>
          </p:cNvPr>
          <p:cNvSpPr txBox="1"/>
          <p:nvPr/>
        </p:nvSpPr>
        <p:spPr>
          <a:xfrm>
            <a:off x="5906875" y="4795657"/>
            <a:ext cx="2007897" cy="923330"/>
          </a:xfrm>
          <a:prstGeom prst="rect">
            <a:avLst/>
          </a:prstGeom>
          <a:noFill/>
        </p:spPr>
        <p:txBody>
          <a:bodyPr wrap="square" rtlCol="0">
            <a:spAutoFit/>
          </a:bodyPr>
          <a:lstStyle/>
          <a:p>
            <a:r>
              <a:rPr lang="en-US" dirty="0"/>
              <a:t>Funds Received in Account within 1 business day</a:t>
            </a:r>
          </a:p>
        </p:txBody>
      </p:sp>
      <p:sp>
        <p:nvSpPr>
          <p:cNvPr id="12" name="Right Arrow 11">
            <a:extLst>
              <a:ext uri="{FF2B5EF4-FFF2-40B4-BE49-F238E27FC236}">
                <a16:creationId xmlns:a16="http://schemas.microsoft.com/office/drawing/2014/main" id="{B0D6BA7D-CE39-144C-A6F5-D0A73E54D7A6}"/>
              </a:ext>
            </a:extLst>
          </p:cNvPr>
          <p:cNvSpPr/>
          <p:nvPr/>
        </p:nvSpPr>
        <p:spPr>
          <a:xfrm>
            <a:off x="2200275" y="3229063"/>
            <a:ext cx="414338" cy="14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E88F118C-A93D-2749-A372-FC2DD5886334}"/>
              </a:ext>
            </a:extLst>
          </p:cNvPr>
          <p:cNvSpPr/>
          <p:nvPr/>
        </p:nvSpPr>
        <p:spPr>
          <a:xfrm>
            <a:off x="4438649" y="3229063"/>
            <a:ext cx="414338" cy="14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4567666C-804C-1841-9736-98461E9196B1}"/>
              </a:ext>
            </a:extLst>
          </p:cNvPr>
          <p:cNvSpPr/>
          <p:nvPr/>
        </p:nvSpPr>
        <p:spPr>
          <a:xfrm>
            <a:off x="6496485" y="3178393"/>
            <a:ext cx="414338" cy="14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53C2BD5-3395-5540-82B9-5DCEAFD4B041}"/>
              </a:ext>
            </a:extLst>
          </p:cNvPr>
          <p:cNvSpPr/>
          <p:nvPr/>
        </p:nvSpPr>
        <p:spPr>
          <a:xfrm>
            <a:off x="8308177" y="3228078"/>
            <a:ext cx="414338" cy="14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F8C6295A-A1A6-9440-BB2F-780EF4ED4A72}"/>
              </a:ext>
            </a:extLst>
          </p:cNvPr>
          <p:cNvSpPr/>
          <p:nvPr/>
        </p:nvSpPr>
        <p:spPr>
          <a:xfrm>
            <a:off x="9501188" y="4114800"/>
            <a:ext cx="209549" cy="414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1D17A25E-314F-DB4F-B701-0939B78BA042}"/>
              </a:ext>
            </a:extLst>
          </p:cNvPr>
          <p:cNvSpPr/>
          <p:nvPr/>
        </p:nvSpPr>
        <p:spPr>
          <a:xfrm>
            <a:off x="8015288" y="5257322"/>
            <a:ext cx="609592" cy="1433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103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568E-9D5E-2346-9EB0-5CCA77DE26E8}"/>
              </a:ext>
            </a:extLst>
          </p:cNvPr>
          <p:cNvSpPr>
            <a:spLocks noGrp="1"/>
          </p:cNvSpPr>
          <p:nvPr>
            <p:ph type="title"/>
          </p:nvPr>
        </p:nvSpPr>
        <p:spPr/>
        <p:txBody>
          <a:bodyPr/>
          <a:lstStyle/>
          <a:p>
            <a:r>
              <a:rPr lang="en-US" dirty="0"/>
              <a:t>User Flow: Experience Diagram</a:t>
            </a:r>
          </a:p>
        </p:txBody>
      </p:sp>
      <p:sp>
        <p:nvSpPr>
          <p:cNvPr id="4" name="TextBox 3">
            <a:extLst>
              <a:ext uri="{FF2B5EF4-FFF2-40B4-BE49-F238E27FC236}">
                <a16:creationId xmlns:a16="http://schemas.microsoft.com/office/drawing/2014/main" id="{7822308B-FDBB-EE4F-8BF7-17E981751E9F}"/>
              </a:ext>
            </a:extLst>
          </p:cNvPr>
          <p:cNvSpPr txBox="1"/>
          <p:nvPr/>
        </p:nvSpPr>
        <p:spPr>
          <a:xfrm>
            <a:off x="1100138" y="2628900"/>
            <a:ext cx="1514475" cy="1200329"/>
          </a:xfrm>
          <a:prstGeom prst="rect">
            <a:avLst/>
          </a:prstGeom>
          <a:noFill/>
        </p:spPr>
        <p:txBody>
          <a:bodyPr wrap="square" rtlCol="0">
            <a:spAutoFit/>
          </a:bodyPr>
          <a:lstStyle/>
          <a:p>
            <a:r>
              <a:rPr lang="en-US" dirty="0"/>
              <a:t>Algorithm that pre-selects Sellers</a:t>
            </a:r>
          </a:p>
        </p:txBody>
      </p:sp>
      <p:sp>
        <p:nvSpPr>
          <p:cNvPr id="5" name="TextBox 4">
            <a:extLst>
              <a:ext uri="{FF2B5EF4-FFF2-40B4-BE49-F238E27FC236}">
                <a16:creationId xmlns:a16="http://schemas.microsoft.com/office/drawing/2014/main" id="{61084BFE-927B-9648-A7C7-C3E4776CD8FB}"/>
              </a:ext>
            </a:extLst>
          </p:cNvPr>
          <p:cNvSpPr txBox="1"/>
          <p:nvPr/>
        </p:nvSpPr>
        <p:spPr>
          <a:xfrm>
            <a:off x="2809884" y="2767399"/>
            <a:ext cx="1647816" cy="923330"/>
          </a:xfrm>
          <a:prstGeom prst="rect">
            <a:avLst/>
          </a:prstGeom>
          <a:noFill/>
        </p:spPr>
        <p:txBody>
          <a:bodyPr wrap="square" rtlCol="0">
            <a:spAutoFit/>
          </a:bodyPr>
          <a:lstStyle/>
          <a:p>
            <a:r>
              <a:rPr lang="en-US" dirty="0"/>
              <a:t>Seller Receives Pop Up on Seller Central</a:t>
            </a:r>
          </a:p>
        </p:txBody>
      </p:sp>
      <p:sp>
        <p:nvSpPr>
          <p:cNvPr id="6" name="TextBox 5">
            <a:extLst>
              <a:ext uri="{FF2B5EF4-FFF2-40B4-BE49-F238E27FC236}">
                <a16:creationId xmlns:a16="http://schemas.microsoft.com/office/drawing/2014/main" id="{D88358E6-F3DF-5F4F-8793-988803E0A836}"/>
              </a:ext>
            </a:extLst>
          </p:cNvPr>
          <p:cNvSpPr txBox="1"/>
          <p:nvPr/>
        </p:nvSpPr>
        <p:spPr>
          <a:xfrm>
            <a:off x="4933959" y="2767398"/>
            <a:ext cx="1647816" cy="923330"/>
          </a:xfrm>
          <a:prstGeom prst="rect">
            <a:avLst/>
          </a:prstGeom>
          <a:noFill/>
        </p:spPr>
        <p:txBody>
          <a:bodyPr wrap="square" rtlCol="0">
            <a:spAutoFit/>
          </a:bodyPr>
          <a:lstStyle/>
          <a:p>
            <a:r>
              <a:rPr lang="en-US" dirty="0"/>
              <a:t>Seller Selects between 3 Loan Options</a:t>
            </a:r>
          </a:p>
        </p:txBody>
      </p:sp>
      <p:sp>
        <p:nvSpPr>
          <p:cNvPr id="7" name="TextBox 6">
            <a:extLst>
              <a:ext uri="{FF2B5EF4-FFF2-40B4-BE49-F238E27FC236}">
                <a16:creationId xmlns:a16="http://schemas.microsoft.com/office/drawing/2014/main" id="{98B91A62-8E50-D148-A08F-D6238F380F50}"/>
              </a:ext>
            </a:extLst>
          </p:cNvPr>
          <p:cNvSpPr txBox="1"/>
          <p:nvPr/>
        </p:nvSpPr>
        <p:spPr>
          <a:xfrm>
            <a:off x="7110405" y="2767397"/>
            <a:ext cx="1514475" cy="646331"/>
          </a:xfrm>
          <a:prstGeom prst="rect">
            <a:avLst/>
          </a:prstGeom>
          <a:noFill/>
        </p:spPr>
        <p:txBody>
          <a:bodyPr wrap="square" rtlCol="0">
            <a:spAutoFit/>
          </a:bodyPr>
          <a:lstStyle/>
          <a:p>
            <a:r>
              <a:rPr lang="en-US" dirty="0"/>
              <a:t>Seller Fills 1 Page form</a:t>
            </a:r>
          </a:p>
        </p:txBody>
      </p:sp>
      <p:sp>
        <p:nvSpPr>
          <p:cNvPr id="8" name="TextBox 7">
            <a:extLst>
              <a:ext uri="{FF2B5EF4-FFF2-40B4-BE49-F238E27FC236}">
                <a16:creationId xmlns:a16="http://schemas.microsoft.com/office/drawing/2014/main" id="{B278F568-1E59-8242-A300-4F69BD041BA7}"/>
              </a:ext>
            </a:extLst>
          </p:cNvPr>
          <p:cNvSpPr txBox="1"/>
          <p:nvPr/>
        </p:nvSpPr>
        <p:spPr>
          <a:xfrm>
            <a:off x="8820149" y="2776921"/>
            <a:ext cx="1781176" cy="1200329"/>
          </a:xfrm>
          <a:prstGeom prst="rect">
            <a:avLst/>
          </a:prstGeom>
          <a:noFill/>
        </p:spPr>
        <p:txBody>
          <a:bodyPr wrap="square" rtlCol="0">
            <a:spAutoFit/>
          </a:bodyPr>
          <a:lstStyle/>
          <a:p>
            <a:r>
              <a:rPr lang="en-US" dirty="0"/>
              <a:t>Application Submitted Page. “Will Email if Approved”</a:t>
            </a:r>
          </a:p>
        </p:txBody>
      </p:sp>
      <p:sp>
        <p:nvSpPr>
          <p:cNvPr id="10" name="TextBox 9">
            <a:extLst>
              <a:ext uri="{FF2B5EF4-FFF2-40B4-BE49-F238E27FC236}">
                <a16:creationId xmlns:a16="http://schemas.microsoft.com/office/drawing/2014/main" id="{05A476C6-0D80-C942-9EEF-35B7A911DCBB}"/>
              </a:ext>
            </a:extLst>
          </p:cNvPr>
          <p:cNvSpPr txBox="1"/>
          <p:nvPr/>
        </p:nvSpPr>
        <p:spPr>
          <a:xfrm>
            <a:off x="8964902" y="4800510"/>
            <a:ext cx="2007897" cy="1200329"/>
          </a:xfrm>
          <a:prstGeom prst="rect">
            <a:avLst/>
          </a:prstGeom>
          <a:noFill/>
        </p:spPr>
        <p:txBody>
          <a:bodyPr wrap="square" rtlCol="0">
            <a:spAutoFit/>
          </a:bodyPr>
          <a:lstStyle/>
          <a:p>
            <a:r>
              <a:rPr lang="en-US" dirty="0"/>
              <a:t>Seller Receives email in 1 business day with Approval/Denial</a:t>
            </a:r>
          </a:p>
        </p:txBody>
      </p:sp>
      <p:sp>
        <p:nvSpPr>
          <p:cNvPr id="11" name="TextBox 10">
            <a:extLst>
              <a:ext uri="{FF2B5EF4-FFF2-40B4-BE49-F238E27FC236}">
                <a16:creationId xmlns:a16="http://schemas.microsoft.com/office/drawing/2014/main" id="{A9D316DF-6EE7-BD4C-A167-D7B315CDFE88}"/>
              </a:ext>
            </a:extLst>
          </p:cNvPr>
          <p:cNvSpPr txBox="1"/>
          <p:nvPr/>
        </p:nvSpPr>
        <p:spPr>
          <a:xfrm>
            <a:off x="5906875" y="4795657"/>
            <a:ext cx="2007897" cy="923330"/>
          </a:xfrm>
          <a:prstGeom prst="rect">
            <a:avLst/>
          </a:prstGeom>
          <a:noFill/>
        </p:spPr>
        <p:txBody>
          <a:bodyPr wrap="square" rtlCol="0">
            <a:spAutoFit/>
          </a:bodyPr>
          <a:lstStyle/>
          <a:p>
            <a:r>
              <a:rPr lang="en-US" dirty="0"/>
              <a:t>Funds Received in Account within 1 business day</a:t>
            </a:r>
          </a:p>
        </p:txBody>
      </p:sp>
      <p:sp>
        <p:nvSpPr>
          <p:cNvPr id="12" name="Right Arrow 11">
            <a:extLst>
              <a:ext uri="{FF2B5EF4-FFF2-40B4-BE49-F238E27FC236}">
                <a16:creationId xmlns:a16="http://schemas.microsoft.com/office/drawing/2014/main" id="{B0D6BA7D-CE39-144C-A6F5-D0A73E54D7A6}"/>
              </a:ext>
            </a:extLst>
          </p:cNvPr>
          <p:cNvSpPr/>
          <p:nvPr/>
        </p:nvSpPr>
        <p:spPr>
          <a:xfrm>
            <a:off x="2200275" y="3229063"/>
            <a:ext cx="414338" cy="14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E88F118C-A93D-2749-A372-FC2DD5886334}"/>
              </a:ext>
            </a:extLst>
          </p:cNvPr>
          <p:cNvSpPr/>
          <p:nvPr/>
        </p:nvSpPr>
        <p:spPr>
          <a:xfrm>
            <a:off x="4438649" y="3229063"/>
            <a:ext cx="414338" cy="14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4567666C-804C-1841-9736-98461E9196B1}"/>
              </a:ext>
            </a:extLst>
          </p:cNvPr>
          <p:cNvSpPr/>
          <p:nvPr/>
        </p:nvSpPr>
        <p:spPr>
          <a:xfrm>
            <a:off x="6496485" y="3178393"/>
            <a:ext cx="414338" cy="14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53C2BD5-3395-5540-82B9-5DCEAFD4B041}"/>
              </a:ext>
            </a:extLst>
          </p:cNvPr>
          <p:cNvSpPr/>
          <p:nvPr/>
        </p:nvSpPr>
        <p:spPr>
          <a:xfrm>
            <a:off x="8308177" y="3228078"/>
            <a:ext cx="414338" cy="148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F8C6295A-A1A6-9440-BB2F-780EF4ED4A72}"/>
              </a:ext>
            </a:extLst>
          </p:cNvPr>
          <p:cNvSpPr/>
          <p:nvPr/>
        </p:nvSpPr>
        <p:spPr>
          <a:xfrm>
            <a:off x="9501188" y="4114800"/>
            <a:ext cx="209549" cy="414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1D17A25E-314F-DB4F-B701-0939B78BA042}"/>
              </a:ext>
            </a:extLst>
          </p:cNvPr>
          <p:cNvSpPr/>
          <p:nvPr/>
        </p:nvSpPr>
        <p:spPr>
          <a:xfrm>
            <a:off x="8015288" y="5257322"/>
            <a:ext cx="609592" cy="1433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F07E98-946A-0E41-BD02-DF6C2B01B6EE}"/>
              </a:ext>
            </a:extLst>
          </p:cNvPr>
          <p:cNvSpPr txBox="1"/>
          <p:nvPr/>
        </p:nvSpPr>
        <p:spPr>
          <a:xfrm>
            <a:off x="5172182" y="1868891"/>
            <a:ext cx="1171370" cy="830997"/>
          </a:xfrm>
          <a:prstGeom prst="rect">
            <a:avLst/>
          </a:prstGeom>
          <a:noFill/>
        </p:spPr>
        <p:txBody>
          <a:bodyPr wrap="square" rtlCol="0">
            <a:spAutoFit/>
          </a:bodyPr>
          <a:lstStyle/>
          <a:p>
            <a:r>
              <a:rPr lang="en-US" sz="4800" dirty="0"/>
              <a:t>😣</a:t>
            </a:r>
          </a:p>
        </p:txBody>
      </p:sp>
      <p:sp>
        <p:nvSpPr>
          <p:cNvPr id="18" name="TextBox 17">
            <a:extLst>
              <a:ext uri="{FF2B5EF4-FFF2-40B4-BE49-F238E27FC236}">
                <a16:creationId xmlns:a16="http://schemas.microsoft.com/office/drawing/2014/main" id="{386C50FA-6917-6E41-858E-243AB95E38DD}"/>
              </a:ext>
            </a:extLst>
          </p:cNvPr>
          <p:cNvSpPr txBox="1"/>
          <p:nvPr/>
        </p:nvSpPr>
        <p:spPr>
          <a:xfrm>
            <a:off x="9125052" y="1752333"/>
            <a:ext cx="1171370" cy="830997"/>
          </a:xfrm>
          <a:prstGeom prst="rect">
            <a:avLst/>
          </a:prstGeom>
          <a:noFill/>
        </p:spPr>
        <p:txBody>
          <a:bodyPr wrap="square" rtlCol="0">
            <a:spAutoFit/>
          </a:bodyPr>
          <a:lstStyle/>
          <a:p>
            <a:r>
              <a:rPr lang="en-US" sz="4800" dirty="0"/>
              <a:t>🤨</a:t>
            </a:r>
          </a:p>
        </p:txBody>
      </p:sp>
      <p:sp>
        <p:nvSpPr>
          <p:cNvPr id="9" name="Frame 8">
            <a:extLst>
              <a:ext uri="{FF2B5EF4-FFF2-40B4-BE49-F238E27FC236}">
                <a16:creationId xmlns:a16="http://schemas.microsoft.com/office/drawing/2014/main" id="{DDC72418-F6CF-9C4E-AE4A-81F5F3B7DA53}"/>
              </a:ext>
            </a:extLst>
          </p:cNvPr>
          <p:cNvSpPr/>
          <p:nvPr/>
        </p:nvSpPr>
        <p:spPr>
          <a:xfrm>
            <a:off x="4852988" y="2583330"/>
            <a:ext cx="1581040" cy="1531470"/>
          </a:xfrm>
          <a:prstGeom prst="frame">
            <a:avLst>
              <a:gd name="adj1" fmla="val 5037"/>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6F2B4A38-D009-074E-8FC6-B1F458219CBD}"/>
              </a:ext>
            </a:extLst>
          </p:cNvPr>
          <p:cNvSpPr/>
          <p:nvPr/>
        </p:nvSpPr>
        <p:spPr>
          <a:xfrm>
            <a:off x="8820149" y="2472498"/>
            <a:ext cx="1781176" cy="1531470"/>
          </a:xfrm>
          <a:prstGeom prst="frame">
            <a:avLst>
              <a:gd name="adj1" fmla="val 5037"/>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2486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2EB8-AA0E-724C-A1E8-C9BD58BCB058}"/>
              </a:ext>
            </a:extLst>
          </p:cNvPr>
          <p:cNvSpPr>
            <a:spLocks noGrp="1"/>
          </p:cNvSpPr>
          <p:nvPr>
            <p:ph type="title"/>
          </p:nvPr>
        </p:nvSpPr>
        <p:spPr/>
        <p:txBody>
          <a:bodyPr/>
          <a:lstStyle/>
          <a:p>
            <a:r>
              <a:rPr lang="en-US" dirty="0"/>
              <a:t>Pain Points</a:t>
            </a:r>
          </a:p>
        </p:txBody>
      </p:sp>
      <p:sp>
        <p:nvSpPr>
          <p:cNvPr id="3" name="Content Placeholder 2">
            <a:extLst>
              <a:ext uri="{FF2B5EF4-FFF2-40B4-BE49-F238E27FC236}">
                <a16:creationId xmlns:a16="http://schemas.microsoft.com/office/drawing/2014/main" id="{2BE5BE51-BDCF-2147-86E6-3B54DF2AAAA2}"/>
              </a:ext>
            </a:extLst>
          </p:cNvPr>
          <p:cNvSpPr>
            <a:spLocks noGrp="1"/>
          </p:cNvSpPr>
          <p:nvPr>
            <p:ph idx="1"/>
          </p:nvPr>
        </p:nvSpPr>
        <p:spPr/>
        <p:txBody>
          <a:bodyPr/>
          <a:lstStyle/>
          <a:p>
            <a:r>
              <a:rPr lang="en-US" dirty="0"/>
              <a:t>Inflexible with Loan Amounts and APRs</a:t>
            </a:r>
          </a:p>
          <a:p>
            <a:r>
              <a:rPr lang="en-US" dirty="0"/>
              <a:t>Drop off from Website to Email seems confusing. (“Approved? Again?”)</a:t>
            </a:r>
          </a:p>
        </p:txBody>
      </p:sp>
    </p:spTree>
    <p:extLst>
      <p:ext uri="{BB962C8B-B14F-4D97-AF65-F5344CB8AC3E}">
        <p14:creationId xmlns:p14="http://schemas.microsoft.com/office/powerpoint/2010/main" val="666529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2EB8-AA0E-724C-A1E8-C9BD58BCB058}"/>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2BE5BE51-BDCF-2147-86E6-3B54DF2AAAA2}"/>
              </a:ext>
            </a:extLst>
          </p:cNvPr>
          <p:cNvSpPr>
            <a:spLocks noGrp="1"/>
          </p:cNvSpPr>
          <p:nvPr>
            <p:ph idx="1"/>
          </p:nvPr>
        </p:nvSpPr>
        <p:spPr/>
        <p:txBody>
          <a:bodyPr/>
          <a:lstStyle/>
          <a:p>
            <a:r>
              <a:rPr lang="en-US" dirty="0"/>
              <a:t>Inflexible with Loan Amounts and APRs</a:t>
            </a:r>
          </a:p>
          <a:p>
            <a:pPr lvl="1"/>
            <a:r>
              <a:rPr lang="en-US" dirty="0"/>
              <a:t>Tie back to Risk Model output and allow ‘customizability’ for amounts and APR, if possible</a:t>
            </a:r>
          </a:p>
          <a:p>
            <a:pPr lvl="1"/>
            <a:r>
              <a:rPr lang="en-US" dirty="0"/>
              <a:t>UI suggestion: Scroller?</a:t>
            </a:r>
          </a:p>
          <a:p>
            <a:r>
              <a:rPr lang="en-US" dirty="0"/>
              <a:t>Drop off from Website to Email seems confusing. (“Approved?”)</a:t>
            </a:r>
          </a:p>
          <a:p>
            <a:pPr lvl="1"/>
            <a:r>
              <a:rPr lang="en-US" dirty="0"/>
              <a:t>Update wording of “Approval” on final page to “Confirmation” or “Process time”</a:t>
            </a:r>
          </a:p>
          <a:p>
            <a:pPr lvl="1"/>
            <a:r>
              <a:rPr lang="en-US" dirty="0"/>
              <a:t>UI Suggestion: Dominos' Pizza Tracker to increase transparency with process</a:t>
            </a:r>
          </a:p>
          <a:p>
            <a:pPr lvl="1"/>
            <a:r>
              <a:rPr lang="en-US" dirty="0"/>
              <a:t>Pop up on Seller Central messages when “confirmation” completed; Email with receipts for all steps</a:t>
            </a:r>
          </a:p>
          <a:p>
            <a:pPr lvl="1"/>
            <a:endParaRPr lang="en-US" dirty="0"/>
          </a:p>
        </p:txBody>
      </p:sp>
    </p:spTree>
    <p:extLst>
      <p:ext uri="{BB962C8B-B14F-4D97-AF65-F5344CB8AC3E}">
        <p14:creationId xmlns:p14="http://schemas.microsoft.com/office/powerpoint/2010/main" val="3468380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B014-7E31-AF40-9C0B-526F128EBFA9}"/>
              </a:ext>
            </a:extLst>
          </p:cNvPr>
          <p:cNvSpPr>
            <a:spLocks noGrp="1"/>
          </p:cNvSpPr>
          <p:nvPr>
            <p:ph type="title"/>
          </p:nvPr>
        </p:nvSpPr>
        <p:spPr/>
        <p:txBody>
          <a:bodyPr/>
          <a:lstStyle/>
          <a:p>
            <a:r>
              <a:rPr lang="en-US" dirty="0"/>
              <a:t>Product UI</a:t>
            </a:r>
          </a:p>
        </p:txBody>
      </p:sp>
      <p:sp>
        <p:nvSpPr>
          <p:cNvPr id="5" name="Text Placeholder 4">
            <a:extLst>
              <a:ext uri="{FF2B5EF4-FFF2-40B4-BE49-F238E27FC236}">
                <a16:creationId xmlns:a16="http://schemas.microsoft.com/office/drawing/2014/main" id="{75B1D545-A8DD-684B-9685-1349A8A891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6574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3FA268-35C9-E549-95C8-7BA0426924DE}"/>
              </a:ext>
            </a:extLst>
          </p:cNvPr>
          <p:cNvPicPr>
            <a:picLocks noChangeAspect="1"/>
          </p:cNvPicPr>
          <p:nvPr/>
        </p:nvPicPr>
        <p:blipFill>
          <a:blip r:embed="rId2"/>
          <a:stretch>
            <a:fillRect/>
          </a:stretch>
        </p:blipFill>
        <p:spPr>
          <a:xfrm>
            <a:off x="1974850" y="1739900"/>
            <a:ext cx="8242300" cy="3378200"/>
          </a:xfrm>
          <a:prstGeom prst="rect">
            <a:avLst/>
          </a:prstGeom>
        </p:spPr>
      </p:pic>
    </p:spTree>
    <p:extLst>
      <p:ext uri="{BB962C8B-B14F-4D97-AF65-F5344CB8AC3E}">
        <p14:creationId xmlns:p14="http://schemas.microsoft.com/office/powerpoint/2010/main" val="2822683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7A8F57-0E91-4D4F-9DD4-4323D8E52A0D}"/>
              </a:ext>
            </a:extLst>
          </p:cNvPr>
          <p:cNvPicPr>
            <a:picLocks noChangeAspect="1"/>
          </p:cNvPicPr>
          <p:nvPr/>
        </p:nvPicPr>
        <p:blipFill>
          <a:blip r:embed="rId2"/>
          <a:stretch>
            <a:fillRect/>
          </a:stretch>
        </p:blipFill>
        <p:spPr>
          <a:xfrm>
            <a:off x="1357313" y="388136"/>
            <a:ext cx="10110679" cy="6081727"/>
          </a:xfrm>
          <a:prstGeom prst="rect">
            <a:avLst/>
          </a:prstGeom>
        </p:spPr>
      </p:pic>
      <p:pic>
        <p:nvPicPr>
          <p:cNvPr id="3" name="Picture 2">
            <a:extLst>
              <a:ext uri="{FF2B5EF4-FFF2-40B4-BE49-F238E27FC236}">
                <a16:creationId xmlns:a16="http://schemas.microsoft.com/office/drawing/2014/main" id="{E1565A9E-2C13-2349-930A-EEBCE811F285}"/>
              </a:ext>
            </a:extLst>
          </p:cNvPr>
          <p:cNvPicPr>
            <a:picLocks noChangeAspect="1"/>
          </p:cNvPicPr>
          <p:nvPr/>
        </p:nvPicPr>
        <p:blipFill>
          <a:blip r:embed="rId3"/>
          <a:stretch>
            <a:fillRect/>
          </a:stretch>
        </p:blipFill>
        <p:spPr>
          <a:xfrm>
            <a:off x="4740275" y="3860800"/>
            <a:ext cx="1854200" cy="279400"/>
          </a:xfrm>
          <a:prstGeom prst="rect">
            <a:avLst/>
          </a:prstGeom>
        </p:spPr>
      </p:pic>
      <p:sp>
        <p:nvSpPr>
          <p:cNvPr id="6" name="Right Arrow 5">
            <a:extLst>
              <a:ext uri="{FF2B5EF4-FFF2-40B4-BE49-F238E27FC236}">
                <a16:creationId xmlns:a16="http://schemas.microsoft.com/office/drawing/2014/main" id="{7A02D66B-3D27-EE42-883F-0567F749DE65}"/>
              </a:ext>
            </a:extLst>
          </p:cNvPr>
          <p:cNvSpPr/>
          <p:nvPr/>
        </p:nvSpPr>
        <p:spPr>
          <a:xfrm rot="20285791">
            <a:off x="6594475" y="3428999"/>
            <a:ext cx="1192213"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159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D43CF3-8D42-2D4B-A84A-1A36AFC0D700}"/>
              </a:ext>
            </a:extLst>
          </p:cNvPr>
          <p:cNvPicPr>
            <a:picLocks noChangeAspect="1"/>
          </p:cNvPicPr>
          <p:nvPr/>
        </p:nvPicPr>
        <p:blipFill>
          <a:blip r:embed="rId2"/>
          <a:stretch>
            <a:fillRect/>
          </a:stretch>
        </p:blipFill>
        <p:spPr>
          <a:xfrm>
            <a:off x="2936421" y="492919"/>
            <a:ext cx="5018565" cy="5872162"/>
          </a:xfrm>
          <a:prstGeom prst="rect">
            <a:avLst/>
          </a:prstGeom>
        </p:spPr>
      </p:pic>
    </p:spTree>
    <p:extLst>
      <p:ext uri="{BB962C8B-B14F-4D97-AF65-F5344CB8AC3E}">
        <p14:creationId xmlns:p14="http://schemas.microsoft.com/office/powerpoint/2010/main" val="209422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64C2B3-7D67-B54A-8E1D-63F1B54442FB}"/>
              </a:ext>
            </a:extLst>
          </p:cNvPr>
          <p:cNvPicPr>
            <a:picLocks noChangeAspect="1"/>
          </p:cNvPicPr>
          <p:nvPr/>
        </p:nvPicPr>
        <p:blipFill>
          <a:blip r:embed="rId2"/>
          <a:stretch>
            <a:fillRect/>
          </a:stretch>
        </p:blipFill>
        <p:spPr>
          <a:xfrm>
            <a:off x="1922307" y="430212"/>
            <a:ext cx="8563924" cy="4999037"/>
          </a:xfrm>
          <a:prstGeom prst="rect">
            <a:avLst/>
          </a:prstGeom>
        </p:spPr>
      </p:pic>
      <p:sp>
        <p:nvSpPr>
          <p:cNvPr id="3" name="Frame 2">
            <a:extLst>
              <a:ext uri="{FF2B5EF4-FFF2-40B4-BE49-F238E27FC236}">
                <a16:creationId xmlns:a16="http://schemas.microsoft.com/office/drawing/2014/main" id="{F7F6B920-AF4C-4249-AC3B-3E00D5BA6222}"/>
              </a:ext>
            </a:extLst>
          </p:cNvPr>
          <p:cNvSpPr/>
          <p:nvPr/>
        </p:nvSpPr>
        <p:spPr>
          <a:xfrm>
            <a:off x="2871785" y="2929731"/>
            <a:ext cx="1085850" cy="49926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48750117-FA95-454A-B04C-486BAA4E94BD}"/>
              </a:ext>
            </a:extLst>
          </p:cNvPr>
          <p:cNvPicPr>
            <a:picLocks noChangeAspect="1"/>
          </p:cNvPicPr>
          <p:nvPr/>
        </p:nvPicPr>
        <p:blipFill>
          <a:blip r:embed="rId3"/>
          <a:stretch>
            <a:fillRect/>
          </a:stretch>
        </p:blipFill>
        <p:spPr>
          <a:xfrm>
            <a:off x="3933825" y="4721225"/>
            <a:ext cx="4038600" cy="1993900"/>
          </a:xfrm>
          <a:prstGeom prst="rect">
            <a:avLst/>
          </a:prstGeom>
        </p:spPr>
      </p:pic>
      <p:sp>
        <p:nvSpPr>
          <p:cNvPr id="5" name="Curved Left Arrow 4">
            <a:extLst>
              <a:ext uri="{FF2B5EF4-FFF2-40B4-BE49-F238E27FC236}">
                <a16:creationId xmlns:a16="http://schemas.microsoft.com/office/drawing/2014/main" id="{691A147C-26BE-AF43-B4CB-61AC6EDE0FD4}"/>
              </a:ext>
            </a:extLst>
          </p:cNvPr>
          <p:cNvSpPr/>
          <p:nvPr/>
        </p:nvSpPr>
        <p:spPr>
          <a:xfrm rot="10800000" flipH="1">
            <a:off x="8258176" y="1745454"/>
            <a:ext cx="1085851" cy="375126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64367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3390-0009-634A-AB1E-844984977864}"/>
              </a:ext>
            </a:extLst>
          </p:cNvPr>
          <p:cNvSpPr>
            <a:spLocks noGrp="1"/>
          </p:cNvSpPr>
          <p:nvPr>
            <p:ph type="title"/>
          </p:nvPr>
        </p:nvSpPr>
        <p:spPr/>
        <p:txBody>
          <a:bodyPr/>
          <a:lstStyle/>
          <a:p>
            <a:r>
              <a:rPr lang="en-US" dirty="0"/>
              <a:t> Appendix &amp; Pay by Invoice</a:t>
            </a:r>
          </a:p>
        </p:txBody>
      </p:sp>
      <p:sp>
        <p:nvSpPr>
          <p:cNvPr id="3" name="Text Placeholder 2">
            <a:extLst>
              <a:ext uri="{FF2B5EF4-FFF2-40B4-BE49-F238E27FC236}">
                <a16:creationId xmlns:a16="http://schemas.microsoft.com/office/drawing/2014/main" id="{4837209B-6D6E-4940-AB48-C1561F9C7FF3}"/>
              </a:ext>
            </a:extLst>
          </p:cNvPr>
          <p:cNvSpPr>
            <a:spLocks noGrp="1"/>
          </p:cNvSpPr>
          <p:nvPr>
            <p:ph type="body" idx="1"/>
          </p:nvPr>
        </p:nvSpPr>
        <p:spPr/>
        <p:txBody>
          <a:bodyPr/>
          <a:lstStyle/>
          <a:p>
            <a:r>
              <a:rPr lang="en-US" dirty="0"/>
              <a:t>Appendix to Follow</a:t>
            </a:r>
          </a:p>
        </p:txBody>
      </p:sp>
    </p:spTree>
    <p:extLst>
      <p:ext uri="{BB962C8B-B14F-4D97-AF65-F5344CB8AC3E}">
        <p14:creationId xmlns:p14="http://schemas.microsoft.com/office/powerpoint/2010/main" val="284159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B5CE-6B3C-B44D-A02F-57D46CEEA42C}"/>
              </a:ext>
            </a:extLst>
          </p:cNvPr>
          <p:cNvSpPr>
            <a:spLocks noGrp="1"/>
          </p:cNvSpPr>
          <p:nvPr>
            <p:ph type="title"/>
          </p:nvPr>
        </p:nvSpPr>
        <p:spPr/>
        <p:txBody>
          <a:bodyPr/>
          <a:lstStyle/>
          <a:p>
            <a:r>
              <a:rPr lang="en-US" dirty="0"/>
              <a:t>Growth of online stores slowing and growth of 3</a:t>
            </a:r>
            <a:r>
              <a:rPr lang="en-US" baseline="30000" dirty="0"/>
              <a:t>rd</a:t>
            </a:r>
            <a:r>
              <a:rPr lang="en-US" dirty="0"/>
              <a:t> party sellers slowing</a:t>
            </a:r>
          </a:p>
        </p:txBody>
      </p:sp>
      <p:graphicFrame>
        <p:nvGraphicFramePr>
          <p:cNvPr id="4" name="Chart 3">
            <a:extLst>
              <a:ext uri="{FF2B5EF4-FFF2-40B4-BE49-F238E27FC236}">
                <a16:creationId xmlns:a16="http://schemas.microsoft.com/office/drawing/2014/main" id="{8EFBC2DC-3984-DE44-95D1-8EDA692DFF78}"/>
              </a:ext>
            </a:extLst>
          </p:cNvPr>
          <p:cNvGraphicFramePr>
            <a:graphicFrameLocks/>
          </p:cNvGraphicFramePr>
          <p:nvPr>
            <p:extLst>
              <p:ext uri="{D42A27DB-BD31-4B8C-83A1-F6EECF244321}">
                <p14:modId xmlns:p14="http://schemas.microsoft.com/office/powerpoint/2010/main" val="1229040082"/>
              </p:ext>
            </p:extLst>
          </p:nvPr>
        </p:nvGraphicFramePr>
        <p:xfrm>
          <a:off x="1710743" y="2868769"/>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CA4D2E3-C272-904B-8BD3-DDA7E7966EEB}"/>
              </a:ext>
            </a:extLst>
          </p:cNvPr>
          <p:cNvGraphicFramePr>
            <a:graphicFrameLocks/>
          </p:cNvGraphicFramePr>
          <p:nvPr>
            <p:extLst>
              <p:ext uri="{D42A27DB-BD31-4B8C-83A1-F6EECF244321}">
                <p14:modId xmlns:p14="http://schemas.microsoft.com/office/powerpoint/2010/main" val="854638649"/>
              </p:ext>
            </p:extLst>
          </p:nvPr>
        </p:nvGraphicFramePr>
        <p:xfrm>
          <a:off x="6751213" y="2868769"/>
          <a:ext cx="4571999"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Donut 5">
            <a:extLst>
              <a:ext uri="{FF2B5EF4-FFF2-40B4-BE49-F238E27FC236}">
                <a16:creationId xmlns:a16="http://schemas.microsoft.com/office/drawing/2014/main" id="{C7E57F0F-BF58-2748-9A57-4E25F34CAB1C}"/>
              </a:ext>
            </a:extLst>
          </p:cNvPr>
          <p:cNvSpPr/>
          <p:nvPr/>
        </p:nvSpPr>
        <p:spPr>
          <a:xfrm>
            <a:off x="5203333" y="4192074"/>
            <a:ext cx="1079410" cy="1551904"/>
          </a:xfrm>
          <a:prstGeom prst="donut">
            <a:avLst>
              <a:gd name="adj" fmla="val 930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34B68DEB-131C-C549-A784-47878816FC62}"/>
              </a:ext>
            </a:extLst>
          </p:cNvPr>
          <p:cNvSpPr/>
          <p:nvPr/>
        </p:nvSpPr>
        <p:spPr>
          <a:xfrm>
            <a:off x="10161430" y="3855077"/>
            <a:ext cx="1365429" cy="2004810"/>
          </a:xfrm>
          <a:prstGeom prst="donut">
            <a:avLst>
              <a:gd name="adj" fmla="val 930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2932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38CE6-60BC-4945-A432-1C1FE98F0351}"/>
              </a:ext>
            </a:extLst>
          </p:cNvPr>
          <p:cNvSpPr>
            <a:spLocks noGrp="1"/>
          </p:cNvSpPr>
          <p:nvPr>
            <p:ph type="title"/>
          </p:nvPr>
        </p:nvSpPr>
        <p:spPr/>
        <p:txBody>
          <a:bodyPr/>
          <a:lstStyle/>
          <a:p>
            <a:r>
              <a:rPr lang="en-US" dirty="0"/>
              <a:t>Questions id like to know</a:t>
            </a:r>
          </a:p>
        </p:txBody>
      </p:sp>
      <p:sp>
        <p:nvSpPr>
          <p:cNvPr id="3" name="Content Placeholder 2">
            <a:extLst>
              <a:ext uri="{FF2B5EF4-FFF2-40B4-BE49-F238E27FC236}">
                <a16:creationId xmlns:a16="http://schemas.microsoft.com/office/drawing/2014/main" id="{DD9D238B-ED8A-1B4F-BDC0-42735E9CE449}"/>
              </a:ext>
            </a:extLst>
          </p:cNvPr>
          <p:cNvSpPr>
            <a:spLocks noGrp="1"/>
          </p:cNvSpPr>
          <p:nvPr>
            <p:ph idx="1"/>
          </p:nvPr>
        </p:nvSpPr>
        <p:spPr/>
        <p:txBody>
          <a:bodyPr>
            <a:normAutofit lnSpcReduction="10000"/>
          </a:bodyPr>
          <a:lstStyle/>
          <a:p>
            <a:r>
              <a:rPr lang="en-US" dirty="0"/>
              <a:t>The breakdown of sales volume</a:t>
            </a:r>
          </a:p>
          <a:p>
            <a:r>
              <a:rPr lang="en-US" dirty="0"/>
              <a:t>The breakdown of who is using the lending program – the segments and size of each </a:t>
            </a:r>
          </a:p>
          <a:p>
            <a:r>
              <a:rPr lang="en-US" dirty="0"/>
              <a:t>The average amounts of lending</a:t>
            </a:r>
          </a:p>
          <a:p>
            <a:r>
              <a:rPr lang="en-US" dirty="0" err="1"/>
              <a:t>Whats</a:t>
            </a:r>
            <a:r>
              <a:rPr lang="en-US" dirty="0"/>
              <a:t> the profit margin of sales? (thinking of %cash back program)</a:t>
            </a:r>
          </a:p>
          <a:p>
            <a:r>
              <a:rPr lang="en-US" dirty="0"/>
              <a:t>What are alternatives that businesses have in buying off amazon</a:t>
            </a:r>
          </a:p>
          <a:p>
            <a:r>
              <a:rPr lang="en-US" dirty="0"/>
              <a:t>What are alternatives that businesses have in amazon lending</a:t>
            </a:r>
          </a:p>
          <a:p>
            <a:r>
              <a:rPr lang="en-US" dirty="0"/>
              <a:t>What are the elements of Risk associated when giving a credit line (research this on google)</a:t>
            </a:r>
          </a:p>
        </p:txBody>
      </p:sp>
    </p:spTree>
    <p:extLst>
      <p:ext uri="{BB962C8B-B14F-4D97-AF65-F5344CB8AC3E}">
        <p14:creationId xmlns:p14="http://schemas.microsoft.com/office/powerpoint/2010/main" val="2390865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767E-3C12-D04A-ACEA-C54438B7E8D4}"/>
              </a:ext>
            </a:extLst>
          </p:cNvPr>
          <p:cNvSpPr>
            <a:spLocks noGrp="1"/>
          </p:cNvSpPr>
          <p:nvPr>
            <p:ph type="title"/>
          </p:nvPr>
        </p:nvSpPr>
        <p:spPr/>
        <p:txBody>
          <a:bodyPr>
            <a:normAutofit/>
          </a:bodyPr>
          <a:lstStyle/>
          <a:p>
            <a:r>
              <a:rPr lang="en-US" dirty="0"/>
              <a:t>10k risk – fraudulent activity of sellers</a:t>
            </a:r>
          </a:p>
        </p:txBody>
      </p:sp>
      <p:sp>
        <p:nvSpPr>
          <p:cNvPr id="3" name="Content Placeholder 2">
            <a:extLst>
              <a:ext uri="{FF2B5EF4-FFF2-40B4-BE49-F238E27FC236}">
                <a16:creationId xmlns:a16="http://schemas.microsoft.com/office/drawing/2014/main" id="{1BCD33AE-13F3-504A-8C02-3FFF2B4BCB74}"/>
              </a:ext>
            </a:extLst>
          </p:cNvPr>
          <p:cNvSpPr>
            <a:spLocks noGrp="1"/>
          </p:cNvSpPr>
          <p:nvPr>
            <p:ph idx="1"/>
          </p:nvPr>
        </p:nvSpPr>
        <p:spPr/>
        <p:txBody>
          <a:bodyPr>
            <a:normAutofit fontScale="92500" lnSpcReduction="20000"/>
          </a:bodyPr>
          <a:lstStyle/>
          <a:p>
            <a:r>
              <a:rPr lang="en-US" dirty="0"/>
              <a:t>We Are Impacted by Fraudulent or Unlawful Activities of Sellers The law relating to the liability of online service providers is currently unsettled. In addition, governmental agencies have in the past and could in the future require changes in the way this business is conducted. Under our seller programs, we maintain </a:t>
            </a:r>
            <a:r>
              <a:rPr lang="en-US" dirty="0">
                <a:highlight>
                  <a:srgbClr val="FFFF00"/>
                </a:highlight>
              </a:rPr>
              <a:t>policies and processes designed to prevent sellers from collecting payments, fraudulently or otherwise, when buyers never receive the products they ordered or when the products received are materially different from the sellers’ descriptions, and to prevent sellers in our stores or through other stores from selling unlawful, counterfeit, pirated, or stolen goods, selling goods in an unlawful or unethical manner, violating the proprietary rights of others, or otherwise violating our policies</a:t>
            </a:r>
            <a:r>
              <a:rPr lang="en-US" dirty="0"/>
              <a:t>. When these policies and processes are circumvented or fail to operate sufficiently, it can harm our business or damage our reputation and we could face civil or criminal liability for unlawful activities by our sellers. Under our A2Z Guarantee, we reimburse buyers for payments up to certain limits in these situations, and as our third-party seller sales grow, the cost of this program will increase and could negatively affect our operating results.</a:t>
            </a:r>
          </a:p>
        </p:txBody>
      </p:sp>
      <p:sp>
        <p:nvSpPr>
          <p:cNvPr id="4" name="TextBox 3">
            <a:extLst>
              <a:ext uri="{FF2B5EF4-FFF2-40B4-BE49-F238E27FC236}">
                <a16:creationId xmlns:a16="http://schemas.microsoft.com/office/drawing/2014/main" id="{A3AC6A1D-86B3-D14E-AE33-99D0D3D336C9}"/>
              </a:ext>
            </a:extLst>
          </p:cNvPr>
          <p:cNvSpPr txBox="1"/>
          <p:nvPr/>
        </p:nvSpPr>
        <p:spPr>
          <a:xfrm>
            <a:off x="2208810" y="6176963"/>
            <a:ext cx="5177642" cy="646331"/>
          </a:xfrm>
          <a:prstGeom prst="rect">
            <a:avLst/>
          </a:prstGeom>
          <a:noFill/>
        </p:spPr>
        <p:txBody>
          <a:bodyPr wrap="square" rtlCol="0">
            <a:spAutoFit/>
          </a:bodyPr>
          <a:lstStyle/>
          <a:p>
            <a:r>
              <a:rPr lang="en-US" dirty="0"/>
              <a:t>Potential: FBA collateral/verification (if possible) as a solution</a:t>
            </a:r>
          </a:p>
        </p:txBody>
      </p:sp>
    </p:spTree>
    <p:extLst>
      <p:ext uri="{BB962C8B-B14F-4D97-AF65-F5344CB8AC3E}">
        <p14:creationId xmlns:p14="http://schemas.microsoft.com/office/powerpoint/2010/main" val="1998461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6"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262BC648-9A33-8746-91F1-1847FFEB6C8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dirty="0"/>
              <a:t>Pay by invoice</a:t>
            </a:r>
          </a:p>
        </p:txBody>
      </p:sp>
      <p:sp>
        <p:nvSpPr>
          <p:cNvPr id="3" name="Text Placeholder 2">
            <a:extLst>
              <a:ext uri="{FF2B5EF4-FFF2-40B4-BE49-F238E27FC236}">
                <a16:creationId xmlns:a16="http://schemas.microsoft.com/office/drawing/2014/main" id="{10574EDE-BC8D-604A-B1F2-06B74D8B10D5}"/>
              </a:ext>
            </a:extLst>
          </p:cNvPr>
          <p:cNvSpPr>
            <a:spLocks noGrp="1"/>
          </p:cNvSpPr>
          <p:nvPr>
            <p:ph type="body" idx="1"/>
          </p:nvPr>
        </p:nvSpPr>
        <p:spPr>
          <a:xfrm>
            <a:off x="2679906" y="3956279"/>
            <a:ext cx="6831673" cy="1086237"/>
          </a:xfrm>
        </p:spPr>
        <p:txBody>
          <a:bodyPr vert="horz" lIns="91440" tIns="45720" rIns="91440" bIns="45720" rtlCol="0">
            <a:normAutofit/>
          </a:bodyPr>
          <a:lstStyle/>
          <a:p>
            <a:pPr algn="ctr">
              <a:spcAft>
                <a:spcPts val="600"/>
              </a:spcAft>
            </a:pPr>
            <a:r>
              <a:rPr lang="en-US" sz="2300" dirty="0"/>
              <a:t>A brief glance</a:t>
            </a:r>
          </a:p>
        </p:txBody>
      </p:sp>
    </p:spTree>
    <p:extLst>
      <p:ext uri="{BB962C8B-B14F-4D97-AF65-F5344CB8AC3E}">
        <p14:creationId xmlns:p14="http://schemas.microsoft.com/office/powerpoint/2010/main" val="3551556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BEF7-992F-E24C-BC58-19868FA1B78F}"/>
              </a:ext>
            </a:extLst>
          </p:cNvPr>
          <p:cNvSpPr>
            <a:spLocks noGrp="1"/>
          </p:cNvSpPr>
          <p:nvPr>
            <p:ph type="title"/>
          </p:nvPr>
        </p:nvSpPr>
        <p:spPr/>
        <p:txBody>
          <a:bodyPr/>
          <a:lstStyle/>
          <a:p>
            <a:r>
              <a:rPr lang="en-US" dirty="0"/>
              <a:t>Pay by invoice – overview</a:t>
            </a:r>
          </a:p>
        </p:txBody>
      </p:sp>
      <p:sp>
        <p:nvSpPr>
          <p:cNvPr id="3" name="Content Placeholder 2">
            <a:extLst>
              <a:ext uri="{FF2B5EF4-FFF2-40B4-BE49-F238E27FC236}">
                <a16:creationId xmlns:a16="http://schemas.microsoft.com/office/drawing/2014/main" id="{C55A30E0-CA0F-0148-A413-B8622B55E909}"/>
              </a:ext>
            </a:extLst>
          </p:cNvPr>
          <p:cNvSpPr>
            <a:spLocks noGrp="1"/>
          </p:cNvSpPr>
          <p:nvPr>
            <p:ph idx="1"/>
          </p:nvPr>
        </p:nvSpPr>
        <p:spPr/>
        <p:txBody>
          <a:bodyPr/>
          <a:lstStyle/>
          <a:p>
            <a:r>
              <a:rPr lang="en-US" dirty="0"/>
              <a:t>Net 30</a:t>
            </a:r>
          </a:p>
          <a:p>
            <a:r>
              <a:rPr lang="en-US" dirty="0"/>
              <a:t>Offered to business customers based on credit approval/ application</a:t>
            </a:r>
          </a:p>
        </p:txBody>
      </p:sp>
    </p:spTree>
    <p:extLst>
      <p:ext uri="{BB962C8B-B14F-4D97-AF65-F5344CB8AC3E}">
        <p14:creationId xmlns:p14="http://schemas.microsoft.com/office/powerpoint/2010/main" val="3614349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AA9F-2FB1-EC4B-B4C3-967326AC093E}"/>
              </a:ext>
            </a:extLst>
          </p:cNvPr>
          <p:cNvSpPr>
            <a:spLocks noGrp="1"/>
          </p:cNvSpPr>
          <p:nvPr>
            <p:ph type="title"/>
          </p:nvPr>
        </p:nvSpPr>
        <p:spPr/>
        <p:txBody>
          <a:bodyPr/>
          <a:lstStyle/>
          <a:p>
            <a:r>
              <a:rPr lang="en-US" dirty="0"/>
              <a:t>Pay by invoice &amp; Credit Score</a:t>
            </a:r>
          </a:p>
        </p:txBody>
      </p:sp>
      <p:sp>
        <p:nvSpPr>
          <p:cNvPr id="3" name="Content Placeholder 2">
            <a:extLst>
              <a:ext uri="{FF2B5EF4-FFF2-40B4-BE49-F238E27FC236}">
                <a16:creationId xmlns:a16="http://schemas.microsoft.com/office/drawing/2014/main" id="{92720C67-2077-8246-B9C1-ED37EEA8ED72}"/>
              </a:ext>
            </a:extLst>
          </p:cNvPr>
          <p:cNvSpPr>
            <a:spLocks noGrp="1"/>
          </p:cNvSpPr>
          <p:nvPr>
            <p:ph idx="1"/>
          </p:nvPr>
        </p:nvSpPr>
        <p:spPr>
          <a:xfrm>
            <a:off x="1371600" y="1528762"/>
            <a:ext cx="4329113" cy="3939540"/>
          </a:xfrm>
        </p:spPr>
        <p:txBody>
          <a:bodyPr/>
          <a:lstStyle/>
          <a:p>
            <a:r>
              <a:rPr lang="en-US" dirty="0"/>
              <a:t>Firms with GOOD credit will use Credit Cards like AMEX Amazon Business Prime Credit Card in addition to PBI to maximize payment terms</a:t>
            </a:r>
          </a:p>
        </p:txBody>
      </p:sp>
      <p:pic>
        <p:nvPicPr>
          <p:cNvPr id="4" name="Picture 3">
            <a:extLst>
              <a:ext uri="{FF2B5EF4-FFF2-40B4-BE49-F238E27FC236}">
                <a16:creationId xmlns:a16="http://schemas.microsoft.com/office/drawing/2014/main" id="{07F2D18E-1BCA-8745-895D-4B6E7C899EF3}"/>
              </a:ext>
            </a:extLst>
          </p:cNvPr>
          <p:cNvPicPr>
            <a:picLocks noChangeAspect="1"/>
          </p:cNvPicPr>
          <p:nvPr/>
        </p:nvPicPr>
        <p:blipFill>
          <a:blip r:embed="rId2"/>
          <a:stretch>
            <a:fillRect/>
          </a:stretch>
        </p:blipFill>
        <p:spPr>
          <a:xfrm>
            <a:off x="2154988" y="3267241"/>
            <a:ext cx="2369388" cy="3364269"/>
          </a:xfrm>
          <a:prstGeom prst="rect">
            <a:avLst/>
          </a:prstGeom>
        </p:spPr>
      </p:pic>
      <p:sp>
        <p:nvSpPr>
          <p:cNvPr id="5" name="Content Placeholder 2">
            <a:extLst>
              <a:ext uri="{FF2B5EF4-FFF2-40B4-BE49-F238E27FC236}">
                <a16:creationId xmlns:a16="http://schemas.microsoft.com/office/drawing/2014/main" id="{7526C53A-6B7D-C441-862E-FE2B7E429D4A}"/>
              </a:ext>
            </a:extLst>
          </p:cNvPr>
          <p:cNvSpPr txBox="1">
            <a:spLocks/>
          </p:cNvSpPr>
          <p:nvPr/>
        </p:nvSpPr>
        <p:spPr>
          <a:xfrm>
            <a:off x="6643687" y="1528762"/>
            <a:ext cx="4329113" cy="393954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Firms with BAD credit will have no payment terms or use 3</a:t>
            </a:r>
            <a:r>
              <a:rPr lang="en-US" baseline="30000" dirty="0"/>
              <a:t>rd</a:t>
            </a:r>
            <a:r>
              <a:rPr lang="en-US" dirty="0"/>
              <a:t> party Credit Cards for payment terms</a:t>
            </a:r>
          </a:p>
        </p:txBody>
      </p:sp>
      <p:pic>
        <p:nvPicPr>
          <p:cNvPr id="6" name="Picture 5">
            <a:extLst>
              <a:ext uri="{FF2B5EF4-FFF2-40B4-BE49-F238E27FC236}">
                <a16:creationId xmlns:a16="http://schemas.microsoft.com/office/drawing/2014/main" id="{1E7D80BF-1CAA-6E4C-959C-90E59BAA29F4}"/>
              </a:ext>
            </a:extLst>
          </p:cNvPr>
          <p:cNvPicPr>
            <a:picLocks noChangeAspect="1"/>
          </p:cNvPicPr>
          <p:nvPr/>
        </p:nvPicPr>
        <p:blipFill>
          <a:blip r:embed="rId3"/>
          <a:stretch>
            <a:fillRect/>
          </a:stretch>
        </p:blipFill>
        <p:spPr>
          <a:xfrm>
            <a:off x="7667625" y="3852863"/>
            <a:ext cx="3124200" cy="1981200"/>
          </a:xfrm>
          <a:prstGeom prst="rect">
            <a:avLst/>
          </a:prstGeom>
        </p:spPr>
      </p:pic>
    </p:spTree>
    <p:extLst>
      <p:ext uri="{BB962C8B-B14F-4D97-AF65-F5344CB8AC3E}">
        <p14:creationId xmlns:p14="http://schemas.microsoft.com/office/powerpoint/2010/main" val="3792603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2393-C919-3247-98B0-3A7F59AB03CF}"/>
              </a:ext>
            </a:extLst>
          </p:cNvPr>
          <p:cNvSpPr>
            <a:spLocks noGrp="1"/>
          </p:cNvSpPr>
          <p:nvPr>
            <p:ph type="title"/>
          </p:nvPr>
        </p:nvSpPr>
        <p:spPr/>
        <p:txBody>
          <a:bodyPr/>
          <a:lstStyle/>
          <a:p>
            <a:r>
              <a:rPr lang="en-US" dirty="0"/>
              <a:t>Strategies on Pay By Invoice</a:t>
            </a:r>
          </a:p>
        </p:txBody>
      </p:sp>
      <p:sp>
        <p:nvSpPr>
          <p:cNvPr id="3" name="Content Placeholder 2">
            <a:extLst>
              <a:ext uri="{FF2B5EF4-FFF2-40B4-BE49-F238E27FC236}">
                <a16:creationId xmlns:a16="http://schemas.microsoft.com/office/drawing/2014/main" id="{4F0CF1D3-78B5-EF4D-A655-446A0625C3A7}"/>
              </a:ext>
            </a:extLst>
          </p:cNvPr>
          <p:cNvSpPr>
            <a:spLocks noGrp="1"/>
          </p:cNvSpPr>
          <p:nvPr>
            <p:ph idx="1"/>
          </p:nvPr>
        </p:nvSpPr>
        <p:spPr>
          <a:xfrm>
            <a:off x="1371600" y="1638300"/>
            <a:ext cx="9601200" cy="3581400"/>
          </a:xfrm>
        </p:spPr>
        <p:txBody>
          <a:bodyPr>
            <a:normAutofit fontScale="85000" lnSpcReduction="20000"/>
          </a:bodyPr>
          <a:lstStyle/>
          <a:p>
            <a:r>
              <a:rPr lang="en-US" dirty="0"/>
              <a:t>Adapt Risk model to include Product Rank and Good Type (</a:t>
            </a:r>
            <a:r>
              <a:rPr lang="en-US" dirty="0" err="1"/>
              <a:t>eg</a:t>
            </a:r>
            <a:r>
              <a:rPr lang="en-US" dirty="0"/>
              <a:t> Commodity products with high buy/sell rate) to offer better financing terms. (similar to CCC score)</a:t>
            </a:r>
          </a:p>
          <a:p>
            <a:r>
              <a:rPr lang="en-US" dirty="0"/>
              <a:t>Offer financing to businesses based on vendor central, or seller central history, and FBA collateral</a:t>
            </a:r>
          </a:p>
          <a:p>
            <a:r>
              <a:rPr lang="en-US" dirty="0"/>
              <a:t>Adapt model to allow financing terms based on business type - for </a:t>
            </a:r>
            <a:r>
              <a:rPr lang="en-US" dirty="0" err="1"/>
              <a:t>eg</a:t>
            </a:r>
            <a:r>
              <a:rPr lang="en-US" dirty="0"/>
              <a:t>, stability score associated with non durable goods business is higher than durable.</a:t>
            </a:r>
          </a:p>
          <a:p>
            <a:r>
              <a:rPr lang="en-US" dirty="0"/>
              <a:t>Allow credit applications for Net 45 or Net 60 merchants based on volume and frequency to encourage using platform </a:t>
            </a:r>
          </a:p>
          <a:p>
            <a:pPr lvl="1"/>
            <a:r>
              <a:rPr lang="en-US" dirty="0"/>
              <a:t>Incentivizes Amazon Business a center fold for B2B transactions </a:t>
            </a:r>
          </a:p>
          <a:p>
            <a:pPr lvl="1"/>
            <a:r>
              <a:rPr lang="en-US" dirty="0"/>
              <a:t>AMZ pays Net60 to vendors, evaluation has to be done on cash impact to AMZ</a:t>
            </a:r>
          </a:p>
          <a:p>
            <a:r>
              <a:rPr lang="en-US" dirty="0"/>
              <a:t>Increase inclusiveness by offering lesser terms </a:t>
            </a:r>
            <a:r>
              <a:rPr lang="en-US" dirty="0" err="1"/>
              <a:t>eg</a:t>
            </a:r>
            <a:r>
              <a:rPr lang="en-US" dirty="0"/>
              <a:t> Net-15 or Net-7 for firms with poorer credit score </a:t>
            </a:r>
          </a:p>
          <a:p>
            <a:r>
              <a:rPr lang="en-US" dirty="0"/>
              <a:t>Payment Terms without application/credit check for growing volume buyers</a:t>
            </a:r>
          </a:p>
          <a:p>
            <a:pPr lvl="1"/>
            <a:r>
              <a:rPr lang="en-US" dirty="0"/>
              <a:t>Encourages loyalty with newer firms, rewarding habits to buy on AMZ</a:t>
            </a:r>
          </a:p>
          <a:p>
            <a:endParaRPr lang="en-US" dirty="0"/>
          </a:p>
        </p:txBody>
      </p:sp>
    </p:spTree>
    <p:extLst>
      <p:ext uri="{BB962C8B-B14F-4D97-AF65-F5344CB8AC3E}">
        <p14:creationId xmlns:p14="http://schemas.microsoft.com/office/powerpoint/2010/main" val="379631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FBA28-6B94-AD4C-9118-621B582A6620}"/>
              </a:ext>
            </a:extLst>
          </p:cNvPr>
          <p:cNvSpPr>
            <a:spLocks noGrp="1"/>
          </p:cNvSpPr>
          <p:nvPr>
            <p:ph type="title"/>
          </p:nvPr>
        </p:nvSpPr>
        <p:spPr/>
        <p:txBody>
          <a:bodyPr/>
          <a:lstStyle/>
          <a:p>
            <a:r>
              <a:rPr lang="en-US" dirty="0"/>
              <a:t>10k – Payment Related Risk</a:t>
            </a:r>
          </a:p>
        </p:txBody>
      </p:sp>
      <p:sp>
        <p:nvSpPr>
          <p:cNvPr id="3" name="Content Placeholder 2">
            <a:extLst>
              <a:ext uri="{FF2B5EF4-FFF2-40B4-BE49-F238E27FC236}">
                <a16:creationId xmlns:a16="http://schemas.microsoft.com/office/drawing/2014/main" id="{19C5664F-7D82-B743-ABE7-7218C8E048AC}"/>
              </a:ext>
            </a:extLst>
          </p:cNvPr>
          <p:cNvSpPr>
            <a:spLocks noGrp="1"/>
          </p:cNvSpPr>
          <p:nvPr>
            <p:ph idx="1"/>
          </p:nvPr>
        </p:nvSpPr>
        <p:spPr/>
        <p:txBody>
          <a:bodyPr>
            <a:normAutofit fontScale="55000" lnSpcReduction="20000"/>
          </a:bodyPr>
          <a:lstStyle/>
          <a:p>
            <a:r>
              <a:rPr lang="en-US" dirty="0"/>
              <a:t>We Are Subject to Payments-Related Risks We accept payments using a variety of methods, including credit card, debit card, credit accounts (including promotional financing), gift cards, direct debit from a customer’s bank account, consumer invoicing, physical bank check, and payment upon delivery. For existing and future payment options we offer to our customers, we currently are subject to, and may become subject to additional, regulations and compliance requirements (including obligations to implement enhanced authentication processes that could result in significant costs and reduce the ease of use of our payments products), as well as fraud. </a:t>
            </a:r>
            <a:r>
              <a:rPr lang="en-US" sz="2500" dirty="0">
                <a:highlight>
                  <a:srgbClr val="FFFF00"/>
                </a:highlight>
              </a:rPr>
              <a:t>For certain payment methods, including credit and debit cards, we pay interchange and other fees, which may increase over time and raise our operating costs and lower profitability</a:t>
            </a:r>
            <a:r>
              <a:rPr lang="en-US" dirty="0"/>
              <a:t>. We rely on third parties to provide certain Amazon-branded payment methods and payment processing services, including the processing of credit cards, debit cards, electronic checks, and promotional financing. In each case, it could disrupt our business if these companies become unwilling or unable to provide these services to us. We also offer co-branded credit card programs, which could adversely affect our operating results if renewed on less favorable terms or terminated. We are also subject to payment card association operating rules, including data security rules, certification requirements, and rules governing electronic funds transfers, which could change or be reinterpreted to make it difficult or impossible for us to comply. Failure to comply with these rules or requirements, as well as any breach, compromise, or failure to otherwise detect or prevent fraudulent activity involving our data security systems, could result in our being liable for card issuing banks’ costs, subject to fines and higher transaction fees, and loss of our ability to accept credit and debit card payments from our customers, process electronic funds transfers, or facilitate other types of online payments, and our business and operating results could be adversely affected. In addition, we provide regulated services in certain jurisdictions because we enable customers to keep account balances with us and transfer money to third parties, and because we provide services to third parties to facilitate payments on their behalf. Jurisdictions subject us to requirements for licensing, regulatory inspection, bonding and capital maintenance, the use, handling, and segregation of transferred funds, consumer disclosures, maintaining or processing data, and authentication. We are also subject to or voluntarily comply with a number of other laws and regulations relating to payments, money laundering, international money transfers, privacy and information security, and electronic fund transfers. If we were found to be in violation of applicable laws or regulations, we could be subject to additional requirements and civil and criminal penalties, or forced to cease providing certain services.</a:t>
            </a:r>
          </a:p>
        </p:txBody>
      </p:sp>
      <p:sp>
        <p:nvSpPr>
          <p:cNvPr id="4" name="TextBox 3">
            <a:extLst>
              <a:ext uri="{FF2B5EF4-FFF2-40B4-BE49-F238E27FC236}">
                <a16:creationId xmlns:a16="http://schemas.microsoft.com/office/drawing/2014/main" id="{9048B22C-B39C-E54E-B6E3-DF6FC6D9D620}"/>
              </a:ext>
            </a:extLst>
          </p:cNvPr>
          <p:cNvSpPr txBox="1"/>
          <p:nvPr/>
        </p:nvSpPr>
        <p:spPr>
          <a:xfrm>
            <a:off x="1917700" y="5987534"/>
            <a:ext cx="7233070" cy="369332"/>
          </a:xfrm>
          <a:prstGeom prst="rect">
            <a:avLst/>
          </a:prstGeom>
          <a:noFill/>
        </p:spPr>
        <p:txBody>
          <a:bodyPr wrap="none" rtlCol="0">
            <a:spAutoFit/>
          </a:bodyPr>
          <a:lstStyle/>
          <a:p>
            <a:r>
              <a:rPr lang="en-US" dirty="0"/>
              <a:t>Suggestion: Pay By Invoice requiring ACH-payments for Net 45 &amp; Net 60?</a:t>
            </a:r>
          </a:p>
        </p:txBody>
      </p:sp>
    </p:spTree>
    <p:extLst>
      <p:ext uri="{BB962C8B-B14F-4D97-AF65-F5344CB8AC3E}">
        <p14:creationId xmlns:p14="http://schemas.microsoft.com/office/powerpoint/2010/main" val="3618041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3390-0009-634A-AB1E-844984977864}"/>
              </a:ext>
            </a:extLst>
          </p:cNvPr>
          <p:cNvSpPr>
            <a:spLocks noGrp="1"/>
          </p:cNvSpPr>
          <p:nvPr>
            <p:ph type="title"/>
          </p:nvPr>
        </p:nvSpPr>
        <p:spPr/>
        <p:txBody>
          <a:bodyPr/>
          <a:lstStyle/>
          <a:p>
            <a:r>
              <a:rPr lang="en-US" dirty="0"/>
              <a:t> REFERENCE SLIDES</a:t>
            </a:r>
          </a:p>
        </p:txBody>
      </p:sp>
      <p:sp>
        <p:nvSpPr>
          <p:cNvPr id="3" name="Text Placeholder 2">
            <a:extLst>
              <a:ext uri="{FF2B5EF4-FFF2-40B4-BE49-F238E27FC236}">
                <a16:creationId xmlns:a16="http://schemas.microsoft.com/office/drawing/2014/main" id="{4837209B-6D6E-4940-AB48-C1561F9C7FF3}"/>
              </a:ext>
            </a:extLst>
          </p:cNvPr>
          <p:cNvSpPr>
            <a:spLocks noGrp="1"/>
          </p:cNvSpPr>
          <p:nvPr>
            <p:ph type="body" idx="1"/>
          </p:nvPr>
        </p:nvSpPr>
        <p:spPr/>
        <p:txBody>
          <a:bodyPr/>
          <a:lstStyle/>
          <a:p>
            <a:r>
              <a:rPr lang="en-US" dirty="0"/>
              <a:t>INTERNAL NOTES TO FOLLOW</a:t>
            </a:r>
          </a:p>
        </p:txBody>
      </p:sp>
    </p:spTree>
    <p:extLst>
      <p:ext uri="{BB962C8B-B14F-4D97-AF65-F5344CB8AC3E}">
        <p14:creationId xmlns:p14="http://schemas.microsoft.com/office/powerpoint/2010/main" val="1617241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F55380-6738-3F43-A7DD-3BC8D141F514}"/>
              </a:ext>
            </a:extLst>
          </p:cNvPr>
          <p:cNvPicPr>
            <a:picLocks noChangeAspect="1"/>
          </p:cNvPicPr>
          <p:nvPr/>
        </p:nvPicPr>
        <p:blipFill>
          <a:blip r:embed="rId2"/>
          <a:stretch>
            <a:fillRect/>
          </a:stretch>
        </p:blipFill>
        <p:spPr>
          <a:xfrm>
            <a:off x="2357079" y="877683"/>
            <a:ext cx="7477841" cy="5102633"/>
          </a:xfrm>
          <a:prstGeom prst="rect">
            <a:avLst/>
          </a:prstGeom>
        </p:spPr>
      </p:pic>
    </p:spTree>
    <p:extLst>
      <p:ext uri="{BB962C8B-B14F-4D97-AF65-F5344CB8AC3E}">
        <p14:creationId xmlns:p14="http://schemas.microsoft.com/office/powerpoint/2010/main" val="1276002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ACD938-0A35-F54D-9691-DFC1A7E078C1}"/>
              </a:ext>
            </a:extLst>
          </p:cNvPr>
          <p:cNvPicPr>
            <a:picLocks noChangeAspect="1"/>
          </p:cNvPicPr>
          <p:nvPr/>
        </p:nvPicPr>
        <p:blipFill>
          <a:blip r:embed="rId2"/>
          <a:stretch>
            <a:fillRect/>
          </a:stretch>
        </p:blipFill>
        <p:spPr>
          <a:xfrm>
            <a:off x="1648496" y="465797"/>
            <a:ext cx="8659198" cy="5926406"/>
          </a:xfrm>
          <a:prstGeom prst="rect">
            <a:avLst/>
          </a:prstGeom>
        </p:spPr>
      </p:pic>
    </p:spTree>
    <p:extLst>
      <p:ext uri="{BB962C8B-B14F-4D97-AF65-F5344CB8AC3E}">
        <p14:creationId xmlns:p14="http://schemas.microsoft.com/office/powerpoint/2010/main" val="36646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EDB5-2892-3041-A147-60AA4E7F95E3}"/>
              </a:ext>
            </a:extLst>
          </p:cNvPr>
          <p:cNvSpPr>
            <a:spLocks noGrp="1"/>
          </p:cNvSpPr>
          <p:nvPr>
            <p:ph type="title"/>
          </p:nvPr>
        </p:nvSpPr>
        <p:spPr/>
        <p:txBody>
          <a:bodyPr/>
          <a:lstStyle/>
          <a:p>
            <a:r>
              <a:rPr lang="en-US" dirty="0"/>
              <a:t>We need more 3</a:t>
            </a:r>
            <a:r>
              <a:rPr lang="en-US" baseline="30000" dirty="0"/>
              <a:t>rd</a:t>
            </a:r>
            <a:r>
              <a:rPr lang="en-US" dirty="0"/>
              <a:t> party sellers</a:t>
            </a:r>
          </a:p>
        </p:txBody>
      </p:sp>
      <p:sp>
        <p:nvSpPr>
          <p:cNvPr id="3" name="Content Placeholder 2">
            <a:extLst>
              <a:ext uri="{FF2B5EF4-FFF2-40B4-BE49-F238E27FC236}">
                <a16:creationId xmlns:a16="http://schemas.microsoft.com/office/drawing/2014/main" id="{2F3D244C-5068-A447-A678-E51E6EB75FCC}"/>
              </a:ext>
            </a:extLst>
          </p:cNvPr>
          <p:cNvSpPr>
            <a:spLocks noGrp="1"/>
          </p:cNvSpPr>
          <p:nvPr>
            <p:ph idx="1"/>
          </p:nvPr>
        </p:nvSpPr>
        <p:spPr>
          <a:xfrm>
            <a:off x="1371600" y="1732209"/>
            <a:ext cx="9601200" cy="3581400"/>
          </a:xfrm>
        </p:spPr>
        <p:txBody>
          <a:bodyPr/>
          <a:lstStyle/>
          <a:p>
            <a:r>
              <a:rPr lang="en-US" dirty="0"/>
              <a:t>How to incentivize them?</a:t>
            </a:r>
          </a:p>
        </p:txBody>
      </p:sp>
      <p:pic>
        <p:nvPicPr>
          <p:cNvPr id="4" name="Picture 3">
            <a:extLst>
              <a:ext uri="{FF2B5EF4-FFF2-40B4-BE49-F238E27FC236}">
                <a16:creationId xmlns:a16="http://schemas.microsoft.com/office/drawing/2014/main" id="{B4A5E0BA-F763-9742-8717-8894760669E2}"/>
              </a:ext>
            </a:extLst>
          </p:cNvPr>
          <p:cNvPicPr>
            <a:picLocks noChangeAspect="1"/>
          </p:cNvPicPr>
          <p:nvPr/>
        </p:nvPicPr>
        <p:blipFill>
          <a:blip r:embed="rId2"/>
          <a:stretch>
            <a:fillRect/>
          </a:stretch>
        </p:blipFill>
        <p:spPr>
          <a:xfrm>
            <a:off x="1371600" y="2829139"/>
            <a:ext cx="3541690" cy="2484470"/>
          </a:xfrm>
          <a:prstGeom prst="rect">
            <a:avLst/>
          </a:prstGeom>
        </p:spPr>
      </p:pic>
      <p:pic>
        <p:nvPicPr>
          <p:cNvPr id="5" name="Picture 4">
            <a:extLst>
              <a:ext uri="{FF2B5EF4-FFF2-40B4-BE49-F238E27FC236}">
                <a16:creationId xmlns:a16="http://schemas.microsoft.com/office/drawing/2014/main" id="{55A84CFC-7735-BF47-96C8-EB4C0E620142}"/>
              </a:ext>
            </a:extLst>
          </p:cNvPr>
          <p:cNvPicPr>
            <a:picLocks noChangeAspect="1"/>
          </p:cNvPicPr>
          <p:nvPr/>
        </p:nvPicPr>
        <p:blipFill>
          <a:blip r:embed="rId3"/>
          <a:stretch>
            <a:fillRect/>
          </a:stretch>
        </p:blipFill>
        <p:spPr>
          <a:xfrm>
            <a:off x="6431113" y="2633546"/>
            <a:ext cx="2783451" cy="2875656"/>
          </a:xfrm>
          <a:prstGeom prst="rect">
            <a:avLst/>
          </a:prstGeom>
        </p:spPr>
      </p:pic>
      <p:sp>
        <p:nvSpPr>
          <p:cNvPr id="6" name="Rectangle 5">
            <a:extLst>
              <a:ext uri="{FF2B5EF4-FFF2-40B4-BE49-F238E27FC236}">
                <a16:creationId xmlns:a16="http://schemas.microsoft.com/office/drawing/2014/main" id="{1F3E528B-5728-FA41-A7BE-9917C7D3B1B5}"/>
              </a:ext>
            </a:extLst>
          </p:cNvPr>
          <p:cNvSpPr/>
          <p:nvPr/>
        </p:nvSpPr>
        <p:spPr>
          <a:xfrm>
            <a:off x="2217583" y="5667829"/>
            <a:ext cx="1322798" cy="369332"/>
          </a:xfrm>
          <a:prstGeom prst="rect">
            <a:avLst/>
          </a:prstGeom>
        </p:spPr>
        <p:txBody>
          <a:bodyPr wrap="none">
            <a:spAutoFit/>
          </a:bodyPr>
          <a:lstStyle/>
          <a:p>
            <a:pPr lvl="1"/>
            <a:r>
              <a:rPr lang="en-US" dirty="0"/>
              <a:t>Capital</a:t>
            </a:r>
          </a:p>
        </p:txBody>
      </p:sp>
      <p:sp>
        <p:nvSpPr>
          <p:cNvPr id="7" name="Rectangle 6">
            <a:extLst>
              <a:ext uri="{FF2B5EF4-FFF2-40B4-BE49-F238E27FC236}">
                <a16:creationId xmlns:a16="http://schemas.microsoft.com/office/drawing/2014/main" id="{F86E810B-F19B-A746-9479-CD1C45BC0A2B}"/>
              </a:ext>
            </a:extLst>
          </p:cNvPr>
          <p:cNvSpPr/>
          <p:nvPr/>
        </p:nvSpPr>
        <p:spPr>
          <a:xfrm>
            <a:off x="6431113" y="5667829"/>
            <a:ext cx="2542171" cy="923330"/>
          </a:xfrm>
          <a:prstGeom prst="rect">
            <a:avLst/>
          </a:prstGeom>
        </p:spPr>
        <p:txBody>
          <a:bodyPr wrap="square">
            <a:spAutoFit/>
          </a:bodyPr>
          <a:lstStyle/>
          <a:p>
            <a:pPr lvl="1"/>
            <a:r>
              <a:rPr lang="en-US" dirty="0"/>
              <a:t>Education of opportunity (for 3</a:t>
            </a:r>
            <a:r>
              <a:rPr lang="en-US" baseline="30000" dirty="0"/>
              <a:t>rd</a:t>
            </a:r>
            <a:r>
              <a:rPr lang="en-US" dirty="0"/>
              <a:t> party Sellers)</a:t>
            </a:r>
          </a:p>
        </p:txBody>
      </p:sp>
    </p:spTree>
    <p:extLst>
      <p:ext uri="{BB962C8B-B14F-4D97-AF65-F5344CB8AC3E}">
        <p14:creationId xmlns:p14="http://schemas.microsoft.com/office/powerpoint/2010/main" val="3865303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890D-7099-1342-A4B2-30055CBFD907}"/>
              </a:ext>
            </a:extLst>
          </p:cNvPr>
          <p:cNvSpPr>
            <a:spLocks noGrp="1"/>
          </p:cNvSpPr>
          <p:nvPr>
            <p:ph type="title"/>
          </p:nvPr>
        </p:nvSpPr>
        <p:spPr/>
        <p:txBody>
          <a:bodyPr/>
          <a:lstStyle/>
          <a:p>
            <a:r>
              <a:rPr lang="en-US" dirty="0"/>
              <a:t>Amazon Seller Lending notes ($1K- $750k)</a:t>
            </a:r>
          </a:p>
        </p:txBody>
      </p:sp>
      <p:sp>
        <p:nvSpPr>
          <p:cNvPr id="3" name="Content Placeholder 2">
            <a:extLst>
              <a:ext uri="{FF2B5EF4-FFF2-40B4-BE49-F238E27FC236}">
                <a16:creationId xmlns:a16="http://schemas.microsoft.com/office/drawing/2014/main" id="{288F317A-36D6-F446-B5FE-803BD7D4CF62}"/>
              </a:ext>
            </a:extLst>
          </p:cNvPr>
          <p:cNvSpPr>
            <a:spLocks noGrp="1"/>
          </p:cNvSpPr>
          <p:nvPr>
            <p:ph idx="1"/>
          </p:nvPr>
        </p:nvSpPr>
        <p:spPr/>
        <p:txBody>
          <a:bodyPr>
            <a:normAutofit fontScale="62500" lnSpcReduction="20000"/>
          </a:bodyPr>
          <a:lstStyle/>
          <a:p>
            <a:r>
              <a:rPr lang="en-US" dirty="0"/>
              <a:t>Invitation only - prequalification</a:t>
            </a:r>
          </a:p>
          <a:p>
            <a:r>
              <a:rPr lang="en-US" dirty="0"/>
              <a:t>One months revenue as amount</a:t>
            </a:r>
          </a:p>
          <a:p>
            <a:pPr lvl="1"/>
            <a:r>
              <a:rPr lang="en-US" dirty="0"/>
              <a:t>Growing revenue is good</a:t>
            </a:r>
          </a:p>
          <a:p>
            <a:r>
              <a:rPr lang="en-US" dirty="0"/>
              <a:t>FBA as collateral</a:t>
            </a:r>
          </a:p>
          <a:p>
            <a:pPr lvl="1"/>
            <a:r>
              <a:rPr lang="en-US" dirty="0"/>
              <a:t>Algorithm to identify the value of the collateral? (salability- is it niche or commodity)</a:t>
            </a:r>
          </a:p>
          <a:p>
            <a:pPr lvl="2"/>
            <a:r>
              <a:rPr lang="en-US" dirty="0" err="1"/>
              <a:t>Camelcamelcamel</a:t>
            </a:r>
            <a:r>
              <a:rPr lang="en-US" dirty="0"/>
              <a:t> score (how often an item sells and what the lowest sales prices are at any given moment in the past)</a:t>
            </a:r>
          </a:p>
          <a:p>
            <a:pPr lvl="1"/>
            <a:r>
              <a:rPr lang="en-US" dirty="0"/>
              <a:t>Merchant fulfilled is probably worse</a:t>
            </a:r>
          </a:p>
          <a:p>
            <a:r>
              <a:rPr lang="en-US" dirty="0"/>
              <a:t>Seller performance metrics</a:t>
            </a:r>
          </a:p>
          <a:p>
            <a:pPr lvl="1"/>
            <a:r>
              <a:rPr lang="en-US" dirty="0"/>
              <a:t>Reviews</a:t>
            </a:r>
          </a:p>
          <a:p>
            <a:pPr lvl="1"/>
            <a:r>
              <a:rPr lang="en-US" dirty="0"/>
              <a:t>ODR – order defect rate</a:t>
            </a:r>
          </a:p>
          <a:p>
            <a:pPr lvl="1"/>
            <a:r>
              <a:rPr lang="en-US" dirty="0"/>
              <a:t>Pre fulfilment cancel rate</a:t>
            </a:r>
          </a:p>
          <a:p>
            <a:pPr lvl="1"/>
            <a:r>
              <a:rPr lang="en-US" dirty="0"/>
              <a:t>Late shipment rate</a:t>
            </a:r>
          </a:p>
          <a:p>
            <a:r>
              <a:rPr lang="en-US" dirty="0"/>
              <a:t>Credit check after prequalification that requires application</a:t>
            </a:r>
          </a:p>
          <a:p>
            <a:pPr lvl="1"/>
            <a:r>
              <a:rPr lang="en-US" dirty="0"/>
              <a:t>Score, delinquencies</a:t>
            </a:r>
          </a:p>
          <a:p>
            <a:endParaRPr lang="en-US" dirty="0"/>
          </a:p>
        </p:txBody>
      </p:sp>
    </p:spTree>
    <p:extLst>
      <p:ext uri="{BB962C8B-B14F-4D97-AF65-F5344CB8AC3E}">
        <p14:creationId xmlns:p14="http://schemas.microsoft.com/office/powerpoint/2010/main" val="4126506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EE0A-EDF1-9148-BB0D-A82AFA24DF57}"/>
              </a:ext>
            </a:extLst>
          </p:cNvPr>
          <p:cNvSpPr>
            <a:spLocks noGrp="1"/>
          </p:cNvSpPr>
          <p:nvPr>
            <p:ph type="title"/>
          </p:nvPr>
        </p:nvSpPr>
        <p:spPr/>
        <p:txBody>
          <a:bodyPr/>
          <a:lstStyle/>
          <a:p>
            <a:r>
              <a:rPr lang="en-US" dirty="0"/>
              <a:t>SC vs VC</a:t>
            </a:r>
          </a:p>
        </p:txBody>
      </p:sp>
      <p:sp>
        <p:nvSpPr>
          <p:cNvPr id="3" name="Text Placeholder 2">
            <a:extLst>
              <a:ext uri="{FF2B5EF4-FFF2-40B4-BE49-F238E27FC236}">
                <a16:creationId xmlns:a16="http://schemas.microsoft.com/office/drawing/2014/main" id="{3ECB442A-FBB8-564B-A4AF-E34B5802B8BC}"/>
              </a:ext>
            </a:extLst>
          </p:cNvPr>
          <p:cNvSpPr>
            <a:spLocks noGrp="1"/>
          </p:cNvSpPr>
          <p:nvPr>
            <p:ph type="body" idx="1"/>
          </p:nvPr>
        </p:nvSpPr>
        <p:spPr/>
        <p:txBody>
          <a:bodyPr/>
          <a:lstStyle/>
          <a:p>
            <a:r>
              <a:rPr lang="en-US" dirty="0"/>
              <a:t>Vendor Central</a:t>
            </a:r>
          </a:p>
        </p:txBody>
      </p:sp>
      <p:sp>
        <p:nvSpPr>
          <p:cNvPr id="4" name="Content Placeholder 3">
            <a:extLst>
              <a:ext uri="{FF2B5EF4-FFF2-40B4-BE49-F238E27FC236}">
                <a16:creationId xmlns:a16="http://schemas.microsoft.com/office/drawing/2014/main" id="{F9871A1D-76FA-0147-AF87-9B9CA8898089}"/>
              </a:ext>
            </a:extLst>
          </p:cNvPr>
          <p:cNvSpPr>
            <a:spLocks noGrp="1"/>
          </p:cNvSpPr>
          <p:nvPr>
            <p:ph sz="half" idx="2"/>
          </p:nvPr>
        </p:nvSpPr>
        <p:spPr/>
        <p:txBody>
          <a:bodyPr>
            <a:normAutofit fontScale="92500" lnSpcReduction="10000"/>
          </a:bodyPr>
          <a:lstStyle/>
          <a:p>
            <a:r>
              <a:rPr lang="en-US" dirty="0"/>
              <a:t>Invitation only</a:t>
            </a:r>
          </a:p>
          <a:p>
            <a:r>
              <a:rPr lang="en-US" dirty="0"/>
              <a:t>Amazon Ships</a:t>
            </a:r>
          </a:p>
          <a:p>
            <a:r>
              <a:rPr lang="en-US" dirty="0" err="1"/>
              <a:t>Youre</a:t>
            </a:r>
            <a:r>
              <a:rPr lang="en-US" dirty="0"/>
              <a:t> offered a price that amazon will pay</a:t>
            </a:r>
          </a:p>
          <a:p>
            <a:r>
              <a:rPr lang="en-US" dirty="0"/>
              <a:t>Net 60 payment</a:t>
            </a:r>
          </a:p>
        </p:txBody>
      </p:sp>
      <p:sp>
        <p:nvSpPr>
          <p:cNvPr id="5" name="Text Placeholder 4">
            <a:extLst>
              <a:ext uri="{FF2B5EF4-FFF2-40B4-BE49-F238E27FC236}">
                <a16:creationId xmlns:a16="http://schemas.microsoft.com/office/drawing/2014/main" id="{70EF8E03-E5B2-FE40-B058-53185D942904}"/>
              </a:ext>
            </a:extLst>
          </p:cNvPr>
          <p:cNvSpPr>
            <a:spLocks noGrp="1"/>
          </p:cNvSpPr>
          <p:nvPr>
            <p:ph type="body" sz="quarter" idx="3"/>
          </p:nvPr>
        </p:nvSpPr>
        <p:spPr/>
        <p:txBody>
          <a:bodyPr/>
          <a:lstStyle/>
          <a:p>
            <a:r>
              <a:rPr lang="en-US" dirty="0"/>
              <a:t>Seller Central</a:t>
            </a:r>
          </a:p>
        </p:txBody>
      </p:sp>
      <p:sp>
        <p:nvSpPr>
          <p:cNvPr id="6" name="Content Placeholder 5">
            <a:extLst>
              <a:ext uri="{FF2B5EF4-FFF2-40B4-BE49-F238E27FC236}">
                <a16:creationId xmlns:a16="http://schemas.microsoft.com/office/drawing/2014/main" id="{942AE0BB-9DB2-4642-A807-1D73D33B3067}"/>
              </a:ext>
            </a:extLst>
          </p:cNvPr>
          <p:cNvSpPr>
            <a:spLocks noGrp="1"/>
          </p:cNvSpPr>
          <p:nvPr>
            <p:ph sz="quarter" idx="4"/>
          </p:nvPr>
        </p:nvSpPr>
        <p:spPr/>
        <p:txBody>
          <a:bodyPr>
            <a:normAutofit fontScale="92500" lnSpcReduction="10000"/>
          </a:bodyPr>
          <a:lstStyle/>
          <a:p>
            <a:r>
              <a:rPr lang="en-US" dirty="0"/>
              <a:t>Anyone can join</a:t>
            </a:r>
          </a:p>
          <a:p>
            <a:r>
              <a:rPr lang="en-US" dirty="0"/>
              <a:t>Ship – fulfillment by Merchant or FBA</a:t>
            </a:r>
          </a:p>
          <a:p>
            <a:r>
              <a:rPr lang="en-US" dirty="0"/>
              <a:t>Paid every 14 days</a:t>
            </a:r>
          </a:p>
          <a:p>
            <a:r>
              <a:rPr lang="en-US" dirty="0"/>
              <a:t>General pricing terms on SC</a:t>
            </a:r>
          </a:p>
          <a:p>
            <a:r>
              <a:rPr lang="en-US" dirty="0"/>
              <a:t>Professional seller (monthly fee + per item) or individual seller (higher per item)</a:t>
            </a:r>
          </a:p>
        </p:txBody>
      </p:sp>
    </p:spTree>
    <p:extLst>
      <p:ext uri="{BB962C8B-B14F-4D97-AF65-F5344CB8AC3E}">
        <p14:creationId xmlns:p14="http://schemas.microsoft.com/office/powerpoint/2010/main" val="1079208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2"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FE83118F-0518-3B46-82A1-583E4A2992F1}"/>
              </a:ext>
            </a:extLst>
          </p:cNvPr>
          <p:cNvSpPr>
            <a:spLocks noGrp="1"/>
          </p:cNvSpPr>
          <p:nvPr>
            <p:ph type="ctrTitle"/>
          </p:nvPr>
        </p:nvSpPr>
        <p:spPr>
          <a:xfrm>
            <a:off x="1915128" y="1788454"/>
            <a:ext cx="8361229" cy="2098226"/>
          </a:xfrm>
        </p:spPr>
        <p:txBody>
          <a:bodyPr>
            <a:normAutofit/>
          </a:bodyPr>
          <a:lstStyle/>
          <a:p>
            <a:r>
              <a:rPr lang="en-US" sz="4500"/>
              <a:t>Amazon – Sr Product Manager, Capital Services Inc</a:t>
            </a:r>
          </a:p>
        </p:txBody>
      </p:sp>
      <p:sp>
        <p:nvSpPr>
          <p:cNvPr id="3" name="Subtitle 2">
            <a:extLst>
              <a:ext uri="{FF2B5EF4-FFF2-40B4-BE49-F238E27FC236}">
                <a16:creationId xmlns:a16="http://schemas.microsoft.com/office/drawing/2014/main" id="{9010AC46-A994-9B4A-924F-023154B8AA91}"/>
              </a:ext>
            </a:extLst>
          </p:cNvPr>
          <p:cNvSpPr>
            <a:spLocks noGrp="1"/>
          </p:cNvSpPr>
          <p:nvPr>
            <p:ph type="subTitle" idx="1"/>
          </p:nvPr>
        </p:nvSpPr>
        <p:spPr>
          <a:xfrm>
            <a:off x="2679906" y="3956279"/>
            <a:ext cx="6831673" cy="1086237"/>
          </a:xfrm>
        </p:spPr>
        <p:txBody>
          <a:bodyPr>
            <a:normAutofit/>
          </a:bodyPr>
          <a:lstStyle/>
          <a:p>
            <a:pPr>
              <a:lnSpc>
                <a:spcPct val="102000"/>
              </a:lnSpc>
              <a:spcAft>
                <a:spcPts val="600"/>
              </a:spcAft>
            </a:pPr>
            <a:r>
              <a:rPr lang="en-US" sz="1800"/>
              <a:t>As a product leader on the Amazon B2B Payments Credit Systems team, you will design and build systems that support financial products including Seller Lending and Pay-By-Invoice.</a:t>
            </a:r>
          </a:p>
        </p:txBody>
      </p:sp>
    </p:spTree>
    <p:extLst>
      <p:ext uri="{BB962C8B-B14F-4D97-AF65-F5344CB8AC3E}">
        <p14:creationId xmlns:p14="http://schemas.microsoft.com/office/powerpoint/2010/main" val="427780072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E7C9-E62C-F645-BEA4-6DEFD2BCB9BA}"/>
              </a:ext>
            </a:extLst>
          </p:cNvPr>
          <p:cNvSpPr>
            <a:spLocks noGrp="1"/>
          </p:cNvSpPr>
          <p:nvPr>
            <p:ph type="title"/>
          </p:nvPr>
        </p:nvSpPr>
        <p:spPr/>
        <p:txBody>
          <a:bodyPr/>
          <a:lstStyle/>
          <a:p>
            <a:r>
              <a:rPr lang="en-US" dirty="0"/>
              <a:t>Job Description</a:t>
            </a:r>
          </a:p>
        </p:txBody>
      </p:sp>
      <p:sp>
        <p:nvSpPr>
          <p:cNvPr id="3" name="Content Placeholder 2">
            <a:extLst>
              <a:ext uri="{FF2B5EF4-FFF2-40B4-BE49-F238E27FC236}">
                <a16:creationId xmlns:a16="http://schemas.microsoft.com/office/drawing/2014/main" id="{7E8F2191-DDE9-9A43-9688-93C796106AD4}"/>
              </a:ext>
            </a:extLst>
          </p:cNvPr>
          <p:cNvSpPr>
            <a:spLocks noGrp="1"/>
          </p:cNvSpPr>
          <p:nvPr>
            <p:ph idx="1"/>
          </p:nvPr>
        </p:nvSpPr>
        <p:spPr/>
        <p:txBody>
          <a:bodyPr>
            <a:normAutofit fontScale="55000" lnSpcReduction="20000"/>
          </a:bodyPr>
          <a:lstStyle/>
          <a:p>
            <a:r>
              <a:rPr lang="en-US" dirty="0"/>
              <a:t>Do you enjoy building flexible, performant, and global solutions for complex financial and risk problems?</a:t>
            </a:r>
            <a:br>
              <a:rPr lang="en-US" dirty="0"/>
            </a:br>
            <a:br>
              <a:rPr lang="en-US" dirty="0"/>
            </a:br>
            <a:r>
              <a:rPr lang="en-US" dirty="0"/>
              <a:t>As a product leader on the Amazon B2B Payments Credit Systems team, you will design and build systems that support financial products including Seller Lending and Pay-By-Invoice. You will work closely with scientists, software engineers and data engineers to build scalable solutions that deliver exceptional value for our customers.</a:t>
            </a:r>
            <a:br>
              <a:rPr lang="en-US" dirty="0"/>
            </a:br>
            <a:r>
              <a:rPr lang="en-US" dirty="0"/>
              <a:t>Amazon B2B Payments is an exciting set of programs designed to help provide our customers with funds to help their businesses prosper. We take pride in building solutions that leverage key insights to help our customers to be successful. We are looking for a talented and passionate product manager that can develop a reliable, scalable, and technical infrastructure to serve customer needs and improve portfolio performance as we expand these programs.</a:t>
            </a:r>
          </a:p>
          <a:p>
            <a:r>
              <a:rPr lang="en-US" dirty="0"/>
              <a:t>BASIC QUALIFICATIONS</a:t>
            </a:r>
          </a:p>
          <a:p>
            <a:r>
              <a:rPr lang="en-US" dirty="0"/>
              <a:t>· MBA or equivalent degree required</a:t>
            </a:r>
            <a:br>
              <a:rPr lang="en-US" dirty="0"/>
            </a:br>
            <a:r>
              <a:rPr lang="en-US" dirty="0"/>
              <a:t>· 4+ years of product management, product marketing, and/or business development experience, preferably in a fast-paced online environment</a:t>
            </a:r>
            <a:br>
              <a:rPr lang="en-US" dirty="0"/>
            </a:br>
            <a:r>
              <a:rPr lang="en-US" dirty="0"/>
              <a:t>· Excellent cross-functional project management skills</a:t>
            </a:r>
            <a:br>
              <a:rPr lang="en-US" dirty="0"/>
            </a:br>
            <a:r>
              <a:rPr lang="en-US" dirty="0"/>
              <a:t>· Excellent written and verbal communication skills</a:t>
            </a:r>
            <a:br>
              <a:rPr lang="en-US" dirty="0"/>
            </a:br>
            <a:r>
              <a:rPr lang="en-US" dirty="0"/>
              <a:t>· Excellent quantitative data analysis and critical-thinking skills</a:t>
            </a:r>
            <a:br>
              <a:rPr lang="en-US" dirty="0"/>
            </a:br>
            <a:r>
              <a:rPr lang="en-US" dirty="0"/>
              <a:t>· Ability to meet tight deadlines and prioritize workload</a:t>
            </a:r>
            <a:br>
              <a:rPr lang="en-US" dirty="0"/>
            </a:br>
            <a:r>
              <a:rPr lang="en-US" dirty="0"/>
              <a:t>· Ability to work successfully in an ambiguous environment</a:t>
            </a:r>
          </a:p>
          <a:p>
            <a:r>
              <a:rPr lang="en-US" dirty="0"/>
              <a:t>PREFERRED QUALIFICATIONS</a:t>
            </a:r>
          </a:p>
          <a:p>
            <a:r>
              <a:rPr lang="en-US" dirty="0"/>
              <a:t>· Specific experience in banking/financial services industry</a:t>
            </a:r>
            <a:br>
              <a:rPr lang="en-US" dirty="0"/>
            </a:br>
            <a:r>
              <a:rPr lang="en-US" dirty="0"/>
              <a:t>· Specific experience working with data science / actuary / quant teams</a:t>
            </a:r>
            <a:br>
              <a:rPr lang="en-US" dirty="0"/>
            </a:br>
            <a:r>
              <a:rPr lang="en-US" dirty="0"/>
              <a:t>· Previous work experience in an tech contributor role (data scientist, software engineer, etc.)</a:t>
            </a:r>
            <a:br>
              <a:rPr lang="en-US" dirty="0"/>
            </a:br>
            <a:r>
              <a:rPr lang="en-US" dirty="0"/>
              <a:t>Amazon is an Equal Opportunity Employer – Minority / Women / Disability / Veteran / Gender Identity / Sexual Orientation / Age.</a:t>
            </a:r>
          </a:p>
          <a:p>
            <a:endParaRPr lang="en-US" dirty="0"/>
          </a:p>
        </p:txBody>
      </p:sp>
    </p:spTree>
    <p:extLst>
      <p:ext uri="{BB962C8B-B14F-4D97-AF65-F5344CB8AC3E}">
        <p14:creationId xmlns:p14="http://schemas.microsoft.com/office/powerpoint/2010/main" val="103732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E62F8-1E0E-7142-98C1-F76AB88B2102}"/>
              </a:ext>
            </a:extLst>
          </p:cNvPr>
          <p:cNvSpPr>
            <a:spLocks noGrp="1"/>
          </p:cNvSpPr>
          <p:nvPr>
            <p:ph type="title"/>
          </p:nvPr>
        </p:nvSpPr>
        <p:spPr/>
        <p:txBody>
          <a:bodyPr/>
          <a:lstStyle/>
          <a:p>
            <a:r>
              <a:rPr lang="en-US" dirty="0"/>
              <a:t>Our focus is - Capital</a:t>
            </a:r>
          </a:p>
        </p:txBody>
      </p:sp>
      <p:sp>
        <p:nvSpPr>
          <p:cNvPr id="4" name="Rounded Rectangular Callout 3">
            <a:extLst>
              <a:ext uri="{FF2B5EF4-FFF2-40B4-BE49-F238E27FC236}">
                <a16:creationId xmlns:a16="http://schemas.microsoft.com/office/drawing/2014/main" id="{89176000-8627-2247-A48E-676FAD6A9BE0}"/>
              </a:ext>
            </a:extLst>
          </p:cNvPr>
          <p:cNvSpPr/>
          <p:nvPr/>
        </p:nvSpPr>
        <p:spPr>
          <a:xfrm>
            <a:off x="2331076" y="2825712"/>
            <a:ext cx="8216721" cy="1313645"/>
          </a:xfrm>
          <a:prstGeom prst="wedgeRoundRectCallout">
            <a:avLst>
              <a:gd name="adj1" fmla="val -32432"/>
              <a:gd name="adj2" fmla="val 82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i="1" dirty="0"/>
              <a:t>The program is not oriented around making money from interest payments, but to support merchants selling on Amazon’s marketplace and to boost Amazon’s overall sales growth</a:t>
            </a:r>
            <a:r>
              <a:rPr lang="en-US" dirty="0"/>
              <a:t>”</a:t>
            </a:r>
          </a:p>
          <a:p>
            <a:pPr algn="ctr"/>
            <a:endParaRPr lang="en-US" dirty="0"/>
          </a:p>
        </p:txBody>
      </p:sp>
      <p:sp>
        <p:nvSpPr>
          <p:cNvPr id="5" name="TextBox 4">
            <a:extLst>
              <a:ext uri="{FF2B5EF4-FFF2-40B4-BE49-F238E27FC236}">
                <a16:creationId xmlns:a16="http://schemas.microsoft.com/office/drawing/2014/main" id="{1EF65552-ACF5-BA4B-806E-0C3124E98D0B}"/>
              </a:ext>
            </a:extLst>
          </p:cNvPr>
          <p:cNvSpPr txBox="1"/>
          <p:nvPr/>
        </p:nvSpPr>
        <p:spPr>
          <a:xfrm>
            <a:off x="4951838" y="4311612"/>
            <a:ext cx="3842975" cy="307777"/>
          </a:xfrm>
          <a:prstGeom prst="rect">
            <a:avLst/>
          </a:prstGeom>
          <a:noFill/>
        </p:spPr>
        <p:txBody>
          <a:bodyPr wrap="none" rtlCol="0">
            <a:spAutoFit/>
          </a:bodyPr>
          <a:lstStyle/>
          <a:p>
            <a:r>
              <a:rPr lang="en-US" sz="1400" dirty="0"/>
              <a:t>– Amazon lending source quoted in CNBS article</a:t>
            </a:r>
            <a:endParaRPr lang="en-US" dirty="0"/>
          </a:p>
        </p:txBody>
      </p:sp>
    </p:spTree>
    <p:extLst>
      <p:ext uri="{BB962C8B-B14F-4D97-AF65-F5344CB8AC3E}">
        <p14:creationId xmlns:p14="http://schemas.microsoft.com/office/powerpoint/2010/main" val="51927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4D18-439C-614D-B545-A451665E1281}"/>
              </a:ext>
            </a:extLst>
          </p:cNvPr>
          <p:cNvSpPr>
            <a:spLocks noGrp="1"/>
          </p:cNvSpPr>
          <p:nvPr>
            <p:ph type="title"/>
          </p:nvPr>
        </p:nvSpPr>
        <p:spPr/>
        <p:txBody>
          <a:bodyPr/>
          <a:lstStyle/>
          <a:p>
            <a:r>
              <a:rPr lang="en-US" dirty="0"/>
              <a:t>How are we doing on lending our 3</a:t>
            </a:r>
            <a:r>
              <a:rPr lang="en-US" baseline="30000" dirty="0"/>
              <a:t>rd</a:t>
            </a:r>
            <a:r>
              <a:rPr lang="en-US" dirty="0"/>
              <a:t> party sellers?</a:t>
            </a:r>
          </a:p>
        </p:txBody>
      </p:sp>
      <p:graphicFrame>
        <p:nvGraphicFramePr>
          <p:cNvPr id="5" name="Chart 4">
            <a:extLst>
              <a:ext uri="{FF2B5EF4-FFF2-40B4-BE49-F238E27FC236}">
                <a16:creationId xmlns:a16="http://schemas.microsoft.com/office/drawing/2014/main" id="{28D7AC54-46F2-1745-8F3D-D1E868A1CF60}"/>
              </a:ext>
            </a:extLst>
          </p:cNvPr>
          <p:cNvGraphicFramePr>
            <a:graphicFrameLocks/>
          </p:cNvGraphicFramePr>
          <p:nvPr/>
        </p:nvGraphicFramePr>
        <p:xfrm>
          <a:off x="3039414" y="2316587"/>
          <a:ext cx="5280338" cy="316820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157A6A4-EAEA-7B46-883A-39B7A63948DC}"/>
              </a:ext>
            </a:extLst>
          </p:cNvPr>
          <p:cNvSpPr txBox="1"/>
          <p:nvPr/>
        </p:nvSpPr>
        <p:spPr>
          <a:xfrm>
            <a:off x="5977508" y="6172200"/>
            <a:ext cx="2342244" cy="369332"/>
          </a:xfrm>
          <a:prstGeom prst="rect">
            <a:avLst/>
          </a:prstGeom>
          <a:noFill/>
        </p:spPr>
        <p:txBody>
          <a:bodyPr wrap="none" rtlCol="0">
            <a:spAutoFit/>
          </a:bodyPr>
          <a:lstStyle/>
          <a:p>
            <a:r>
              <a:rPr lang="en-US" dirty="0"/>
              <a:t>… we need to do more</a:t>
            </a:r>
          </a:p>
        </p:txBody>
      </p:sp>
    </p:spTree>
    <p:extLst>
      <p:ext uri="{BB962C8B-B14F-4D97-AF65-F5344CB8AC3E}">
        <p14:creationId xmlns:p14="http://schemas.microsoft.com/office/powerpoint/2010/main" val="301303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5741-7E70-264A-AC1E-52FBC770711E}"/>
              </a:ext>
            </a:extLst>
          </p:cNvPr>
          <p:cNvSpPr>
            <a:spLocks noGrp="1"/>
          </p:cNvSpPr>
          <p:nvPr>
            <p:ph type="title"/>
          </p:nvPr>
        </p:nvSpPr>
        <p:spPr/>
        <p:txBody>
          <a:bodyPr/>
          <a:lstStyle/>
          <a:p>
            <a:r>
              <a:rPr lang="en-US" dirty="0"/>
              <a:t>Strategy review: Purposefully tempered growth 2017- 2019</a:t>
            </a:r>
          </a:p>
        </p:txBody>
      </p:sp>
      <p:sp>
        <p:nvSpPr>
          <p:cNvPr id="3" name="Content Placeholder 2">
            <a:extLst>
              <a:ext uri="{FF2B5EF4-FFF2-40B4-BE49-F238E27FC236}">
                <a16:creationId xmlns:a16="http://schemas.microsoft.com/office/drawing/2014/main" id="{05F82620-868E-6246-987C-C877764385F4}"/>
              </a:ext>
            </a:extLst>
          </p:cNvPr>
          <p:cNvSpPr>
            <a:spLocks noGrp="1"/>
          </p:cNvSpPr>
          <p:nvPr>
            <p:ph idx="1"/>
          </p:nvPr>
        </p:nvSpPr>
        <p:spPr/>
        <p:txBody>
          <a:bodyPr>
            <a:normAutofit lnSpcReduction="10000"/>
          </a:bodyPr>
          <a:lstStyle/>
          <a:p>
            <a:r>
              <a:rPr lang="en-US" dirty="0"/>
              <a:t>One person familiar with the program said there was a deliberate effort by Amazon to slow the expansion in 2017 as the company attempts to better understand the credit risks that come with a large-scale lending practice. The total staff size was also reduced as the team scaled back its customer outreach efforts, the person said.</a:t>
            </a:r>
          </a:p>
          <a:p>
            <a:r>
              <a:rPr lang="en-US" dirty="0"/>
              <a:t>Another source involved with Amazon Lending said the slowdown is not surprising because the team has always taken a measured approach to growth. For example, there’s never been a public website to promote the lending service, and it still remains </a:t>
            </a:r>
            <a:r>
              <a:rPr lang="en-US" dirty="0">
                <a:highlight>
                  <a:srgbClr val="FFFF00"/>
                </a:highlight>
              </a:rPr>
              <a:t>available only to top Amazon sellers </a:t>
            </a:r>
            <a:r>
              <a:rPr lang="en-US" dirty="0"/>
              <a:t>that need additional financing. </a:t>
            </a:r>
            <a:r>
              <a:rPr lang="en-US" dirty="0">
                <a:highlight>
                  <a:srgbClr val="FFFF00"/>
                </a:highlight>
              </a:rPr>
              <a:t>The program is not oriented around making money from interest payments, but to support merchants selling on Amazon’s marketplace and to boost Amazon’s overall sales growth</a:t>
            </a:r>
            <a:r>
              <a:rPr lang="en-US" dirty="0"/>
              <a:t>, this person said.</a:t>
            </a:r>
          </a:p>
          <a:p>
            <a:endParaRPr lang="en-US" dirty="0"/>
          </a:p>
        </p:txBody>
      </p:sp>
    </p:spTree>
    <p:extLst>
      <p:ext uri="{BB962C8B-B14F-4D97-AF65-F5344CB8AC3E}">
        <p14:creationId xmlns:p14="http://schemas.microsoft.com/office/powerpoint/2010/main" val="33547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B78BA-0350-9D4C-B344-6E45ECC03444}"/>
              </a:ext>
            </a:extLst>
          </p:cNvPr>
          <p:cNvSpPr>
            <a:spLocks noGrp="1"/>
          </p:cNvSpPr>
          <p:nvPr>
            <p:ph type="title"/>
          </p:nvPr>
        </p:nvSpPr>
        <p:spPr/>
        <p:txBody>
          <a:bodyPr/>
          <a:lstStyle/>
          <a:p>
            <a:r>
              <a:rPr lang="en-US" dirty="0"/>
              <a:t>Consumer Insights</a:t>
            </a:r>
          </a:p>
        </p:txBody>
      </p:sp>
      <p:sp>
        <p:nvSpPr>
          <p:cNvPr id="3" name="Text Placeholder 2">
            <a:extLst>
              <a:ext uri="{FF2B5EF4-FFF2-40B4-BE49-F238E27FC236}">
                <a16:creationId xmlns:a16="http://schemas.microsoft.com/office/drawing/2014/main" id="{395819DA-A32A-9A4E-B699-729CA9C2003A}"/>
              </a:ext>
            </a:extLst>
          </p:cNvPr>
          <p:cNvSpPr>
            <a:spLocks noGrp="1"/>
          </p:cNvSpPr>
          <p:nvPr>
            <p:ph type="body" idx="1"/>
          </p:nvPr>
        </p:nvSpPr>
        <p:spPr/>
        <p:txBody>
          <a:bodyPr/>
          <a:lstStyle/>
          <a:p>
            <a:r>
              <a:rPr lang="en-US" dirty="0"/>
              <a:t>Why businesses adopt Amazon Seller Lending</a:t>
            </a:r>
          </a:p>
        </p:txBody>
      </p:sp>
    </p:spTree>
    <p:extLst>
      <p:ext uri="{BB962C8B-B14F-4D97-AF65-F5344CB8AC3E}">
        <p14:creationId xmlns:p14="http://schemas.microsoft.com/office/powerpoint/2010/main" val="208193753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3589</Words>
  <Application>Microsoft Macintosh PowerPoint</Application>
  <PresentationFormat>Widescreen</PresentationFormat>
  <Paragraphs>295</Paragraphs>
  <Slides>53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Franklin Gothic Book</vt:lpstr>
      <vt:lpstr>Crop</vt:lpstr>
      <vt:lpstr>Amazon Seller Lending</vt:lpstr>
      <vt:lpstr>Market insights</vt:lpstr>
      <vt:lpstr>Third party sellers make the majority of online store sales</vt:lpstr>
      <vt:lpstr>Growth of online stores slowing and growth of 3rd party sellers slowing</vt:lpstr>
      <vt:lpstr>We need more 3rd party sellers</vt:lpstr>
      <vt:lpstr>Our focus is - Capital</vt:lpstr>
      <vt:lpstr>How are we doing on lending our 3rd party sellers?</vt:lpstr>
      <vt:lpstr>Strategy review: Purposefully tempered growth 2017- 2019</vt:lpstr>
      <vt:lpstr>Consumer Insights</vt:lpstr>
      <vt:lpstr>Consumer Types &amp; their needs</vt:lpstr>
      <vt:lpstr>Consumer Types &amp; their needs</vt:lpstr>
      <vt:lpstr>Pain Points – Medium sellers</vt:lpstr>
      <vt:lpstr>Product Overview</vt:lpstr>
      <vt:lpstr>Amazon Seller Lending</vt:lpstr>
      <vt:lpstr>Convenience- Amazon Lending</vt:lpstr>
      <vt:lpstr>Credit Score – Amazon Lending</vt:lpstr>
      <vt:lpstr>Education</vt:lpstr>
      <vt:lpstr>Complaints</vt:lpstr>
      <vt:lpstr>Competitors – who also offer financing to existing merchants based mainly on sales history</vt:lpstr>
      <vt:lpstr>Alternatives</vt:lpstr>
      <vt:lpstr>Loans more info</vt:lpstr>
      <vt:lpstr>Design</vt:lpstr>
      <vt:lpstr>Think Big Goal…</vt:lpstr>
      <vt:lpstr>Needs -&gt; Solutions</vt:lpstr>
      <vt:lpstr>Metrics</vt:lpstr>
      <vt:lpstr>Strategies - brainstorm</vt:lpstr>
      <vt:lpstr>Other strategies</vt:lpstr>
      <vt:lpstr>Strategic Thought – where to put in money</vt:lpstr>
      <vt:lpstr>Product UX</vt:lpstr>
      <vt:lpstr>User Flow: Experience Diagram</vt:lpstr>
      <vt:lpstr>User Flow: Experience Diagram</vt:lpstr>
      <vt:lpstr>Pain Points</vt:lpstr>
      <vt:lpstr>Solutions</vt:lpstr>
      <vt:lpstr>Product UI</vt:lpstr>
      <vt:lpstr>PowerPoint Presentation</vt:lpstr>
      <vt:lpstr>PowerPoint Presentation</vt:lpstr>
      <vt:lpstr>PowerPoint Presentation</vt:lpstr>
      <vt:lpstr>PowerPoint Presentation</vt:lpstr>
      <vt:lpstr> Appendix &amp; Pay by Invoice</vt:lpstr>
      <vt:lpstr>Questions id like to know</vt:lpstr>
      <vt:lpstr>10k risk – fraudulent activity of sellers</vt:lpstr>
      <vt:lpstr>Pay by invoice</vt:lpstr>
      <vt:lpstr>Pay by invoice – overview</vt:lpstr>
      <vt:lpstr>Pay by invoice &amp; Credit Score</vt:lpstr>
      <vt:lpstr>Strategies on Pay By Invoice</vt:lpstr>
      <vt:lpstr>10k – Payment Related Risk</vt:lpstr>
      <vt:lpstr> REFERENCE SLIDES</vt:lpstr>
      <vt:lpstr>PowerPoint Presentation</vt:lpstr>
      <vt:lpstr>PowerPoint Presentation</vt:lpstr>
      <vt:lpstr>Amazon Seller Lending notes ($1K- $750k)</vt:lpstr>
      <vt:lpstr>SC vs VC</vt:lpstr>
      <vt:lpstr>Amazon – Sr Product Manager, Capital Services Inc</vt:lpstr>
      <vt:lpstr>Job Description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Seller Lending</dc:title>
  <dc:creator>Karm Choudhry</dc:creator>
  <cp:lastModifiedBy>Karm Choudhry</cp:lastModifiedBy>
  <cp:revision>11</cp:revision>
  <dcterms:created xsi:type="dcterms:W3CDTF">2020-03-26T09:35:28Z</dcterms:created>
  <dcterms:modified xsi:type="dcterms:W3CDTF">2020-03-26T14:40:03Z</dcterms:modified>
</cp:coreProperties>
</file>